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8" r:id="rId10"/>
    <p:sldId id="265" r:id="rId11"/>
    <p:sldId id="266" r:id="rId12"/>
    <p:sldId id="267" r:id="rId13"/>
  </p:sldIdLst>
  <p:sldSz cx="18288000" cy="10287000"/>
  <p:notesSz cx="6858000" cy="9144000"/>
  <p:embeddedFontLst>
    <p:embeddedFont>
      <p:font typeface="Arimo" panose="020B0604020202020204" pitchFamily="34" charset="0"/>
      <p:regular r:id="rId15"/>
      <p:bold r:id="rId16"/>
      <p:italic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3" roundtripDataSignature="AMtx7mjP0GDARSdI51ChtHkhaF6bZYpLL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731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74"/>
    <p:restoredTop sz="94650"/>
  </p:normalViewPr>
  <p:slideViewPr>
    <p:cSldViewPr snapToGrid="0">
      <p:cViewPr varScale="1">
        <p:scale>
          <a:sx n="77" d="100"/>
          <a:sy n="77" d="100"/>
        </p:scale>
        <p:origin x="336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customschemas.google.com/relationships/presentationmetadata" Target="metadata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embed/wX8GXsxe5a0?hl=de&amp;amp;cc_lang_pref=de&amp;amp;cc=1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0" name="Google Shape;8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1" name="Google Shape;81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9" name="Google Shape;199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3" name="Google Shape;213;p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4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-dicke Atmosphäre, die die Wärme zurückhält</a:t>
            </a:r>
            <a:endParaRPr/>
          </a:p>
          <a:p>
            <a:pPr marL="0" lvl="0" indent="0" algn="l" rtl="0">
              <a:lnSpc>
                <a:spcPct val="4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-Große Ozeane bei hohen Temperaturen. </a:t>
            </a:r>
            <a:endParaRPr/>
          </a:p>
          <a:p>
            <a:pPr marL="0" lvl="0" indent="0" algn="l" rtl="0">
              <a:lnSpc>
                <a:spcPct val="4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-Die Atmosphäre wurde in diesem Zeitalter dünner und das Wasser kühlte ab, aber würde dieses Wasser bewohnbar sein?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4" name="Google Shape;214;p3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7" name="Google Shape;227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3" name="Google Shape;9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7" name="Google Shape;10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1" name="Google Shape;121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4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-dicke Atmosphäre, die die Wärme zurückhält</a:t>
            </a:r>
            <a:endParaRPr/>
          </a:p>
          <a:p>
            <a:pPr marL="0" lvl="0" indent="0" algn="l" rtl="0">
              <a:lnSpc>
                <a:spcPct val="4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-Große Ozeane bei hohen Temperaturen. </a:t>
            </a:r>
            <a:endParaRPr/>
          </a:p>
          <a:p>
            <a:pPr marL="0" lvl="0" indent="0" algn="l" rtl="0">
              <a:lnSpc>
                <a:spcPct val="4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-Die Atmosphäre wurde in diesem Zeitalter dünner und das Wasser kühlte ab, aber würde dieses Wasser bewohnbar sein?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2" name="Google Shape;122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3" name="Google Shape;133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8" name="Google Shape;148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3"/>
              </a:rPr>
              <a:t>https://www.youtube.com/embed/wX8GXsxe5a0?hl=de&amp;amp;cc_lang_pref=de&amp;amp;cc=1</a:t>
            </a:r>
            <a:r>
              <a:rPr lang="en-GB" dirty="0">
                <a:effectLst/>
              </a:rPr>
              <a:t> </a:t>
            </a:r>
            <a:endParaRPr dirty="0"/>
          </a:p>
        </p:txBody>
      </p:sp>
      <p:sp>
        <p:nvSpPr>
          <p:cNvPr id="161" name="Google Shape;161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3" name="Google Shape;173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4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-Vulkanismus in der Region Tharsis</a:t>
            </a:r>
            <a:endParaRPr/>
          </a:p>
          <a:p>
            <a:pPr marL="0" lvl="0" indent="0" algn="l" rtl="0">
              <a:lnSpc>
                <a:spcPct val="4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-Der Planet erwärmte sich durch Vulkanausbrüche, bei denen Asche und Gase in die Atmosphäre gelangten.</a:t>
            </a:r>
            <a:endParaRPr/>
          </a:p>
          <a:p>
            <a:pPr marL="0" lvl="0" indent="0" algn="l" rtl="0">
              <a:lnSpc>
                <a:spcPct val="4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-Wahrscheinlich bildeten sich Wolken, und die Niederschläge regneten auf den Boden und bildeten in vielen Becken und Kratern Seen.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4" name="Google Shape;174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8" name="Google Shape;13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2519993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6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6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1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6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6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9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9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8" name="Google Shape;28;p1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4" name="Google Shape;34;p20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5" name="Google Shape;35;p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21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21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2" name="Google Shape;42;p21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21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2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2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3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3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5" name="Google Shape;55;p23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6" name="Google Shape;56;p2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4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4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Google Shape;62;p24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3" name="Google Shape;63;p2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25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2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8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7.png"/><Relationship Id="rId4" Type="http://schemas.openxmlformats.org/officeDocument/2006/relationships/image" Target="../media/image9.png"/><Relationship Id="rId9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6.jpe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28.jpeg"/><Relationship Id="rId4" Type="http://schemas.openxmlformats.org/officeDocument/2006/relationships/image" Target="../media/image27.jpeg"/><Relationship Id="rId9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7.png"/><Relationship Id="rId4" Type="http://schemas.openxmlformats.org/officeDocument/2006/relationships/image" Target="../media/image9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8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embed/wX8GXsxe5a0?hl=de&amp;amp;cc_lang_pref=de&amp;amp;cc=1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345C"/>
        </a:solid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93A358-5910-7549-BDB8-097CA5027F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35855" y="4151816"/>
            <a:ext cx="8016290" cy="1470025"/>
          </a:xfrm>
        </p:spPr>
        <p:txBody>
          <a:bodyPr/>
          <a:lstStyle/>
          <a:p>
            <a:pPr rtl="0"/>
            <a:r>
              <a:rPr lang="en-US" sz="8100" b="0" i="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pH-Wert des Mars</a:t>
            </a:r>
            <a:endParaRPr lang="en-GB" dirty="0">
              <a:effectLst/>
            </a:endParaRPr>
          </a:p>
          <a:p>
            <a:endParaRPr lang="en-US" dirty="0"/>
          </a:p>
        </p:txBody>
      </p:sp>
      <p:sp>
        <p:nvSpPr>
          <p:cNvPr id="83" name="Google Shape;83;p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731032"/>
            <a:ext cx="18288001" cy="94844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endParaRPr sz="2700" b="0" i="0" u="none" strike="noStrike" cap="none">
              <a:solidFill>
                <a:srgbClr val="24406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" name="Google Shape;84;p2"/>
          <p:cNvSpPr txBox="1"/>
          <p:nvPr/>
        </p:nvSpPr>
        <p:spPr>
          <a:xfrm>
            <a:off x="2947307" y="5400171"/>
            <a:ext cx="12393386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6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Säuren und Laugen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6" name="Google Shape;86;p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36959" y="531254"/>
            <a:ext cx="3176066" cy="33480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87" name="Google Shape;87;p2" descr="EU Emblem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478252" y="9198842"/>
            <a:ext cx="1309688" cy="873845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2419550">
            <a:off x="12226047" y="6618443"/>
            <a:ext cx="3140317" cy="5920966"/>
          </a:xfrm>
          <a:custGeom>
            <a:avLst/>
            <a:gdLst/>
            <a:ahLst/>
            <a:cxnLst/>
            <a:rect l="l" t="t" r="r" b="b"/>
            <a:pathLst>
              <a:path w="6350000" h="5499100" extrusionOk="0">
                <a:moveTo>
                  <a:pt x="0" y="5499100"/>
                </a:moveTo>
                <a:lnTo>
                  <a:pt x="3175000" y="0"/>
                </a:lnTo>
                <a:lnTo>
                  <a:pt x="6350000" y="5499100"/>
                </a:lnTo>
                <a:close/>
              </a:path>
            </a:pathLst>
          </a:custGeom>
          <a:solidFill>
            <a:srgbClr val="E2EDF1">
              <a:alpha val="47058"/>
            </a:srgbClr>
          </a:solidFill>
          <a:ln>
            <a:noFill/>
          </a:ln>
        </p:spPr>
        <p:txBody>
          <a:bodyPr/>
          <a:lstStyle/>
          <a:p>
            <a:endParaRPr lang="en-GB"/>
          </a:p>
        </p:txBody>
      </p:sp>
      <p:pic>
        <p:nvPicPr>
          <p:cNvPr id="89" name="Google Shape;89;p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2419550">
            <a:off x="15056105" y="5510883"/>
            <a:ext cx="1793475" cy="2916219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2" descr="Europlanet logo"/>
          <p:cNvPicPr preferRelativeResize="0"/>
          <p:nvPr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1386" y="9261120"/>
            <a:ext cx="3460994" cy="102588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5B558D2-D66E-A14A-A84B-E467F127737C}"/>
              </a:ext>
            </a:extLst>
          </p:cNvPr>
          <p:cNvSpPr txBox="1"/>
          <p:nvPr/>
        </p:nvSpPr>
        <p:spPr>
          <a:xfrm>
            <a:off x="5989278" y="9494136"/>
            <a:ext cx="63094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Europlanet 2024 RI wurde mit Mitteln aus dem Forschungs- und Innovationsprogramm Horizont 2020 der Europäischen Union unter der Finanzhilfevereinbarung Nr. 871149 gefördert.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345C"/>
        </a:solidFill>
        <a:effectLst/>
      </p:bgPr>
    </p:bg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Google Shape;202;p3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8815" y="428018"/>
            <a:ext cx="2200882" cy="220088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3" name="Google Shape;203;p3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8340401"/>
            <a:ext cx="18288000" cy="1946599"/>
            <a:chOff x="0" y="0"/>
            <a:chExt cx="25120600" cy="2900265"/>
          </a:xfrm>
        </p:grpSpPr>
        <p:pic>
          <p:nvPicPr>
            <p:cNvPr id="204" name="Google Shape;204;p31"/>
            <p:cNvPicPr preferRelativeResize="0"/>
            <p:nvPr/>
          </p:nvPicPr>
          <p:blipFill rotWithShape="1">
            <a:blip r:embed="rId4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75286" y="0"/>
              <a:ext cx="3899914" cy="157946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5" name="Google Shape;205;p31"/>
            <p:cNvSpPr/>
            <p:nvPr/>
          </p:nvSpPr>
          <p:spPr>
            <a:xfrm>
              <a:off x="0" y="1223865"/>
              <a:ext cx="25120600" cy="1676400"/>
            </a:xfrm>
            <a:prstGeom prst="rect">
              <a:avLst/>
            </a:prstGeom>
            <a:solidFill>
              <a:srgbClr val="6BD4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06" name="Google Shape;206;p31" descr="EU Emblem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840200" y="9400506"/>
            <a:ext cx="1038985" cy="69322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31" descr="Europlanet logo"/>
          <p:cNvPicPr preferRelativeResize="0"/>
          <p:nvPr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1386" y="9261120"/>
            <a:ext cx="3460994" cy="1025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31" descr="Fizzy drink"/>
          <p:cNvPicPr preferRelativeResize="0"/>
          <p:nvPr/>
        </p:nvPicPr>
        <p:blipFill rotWithShape="1">
          <a:blip r:embed="rId7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27813" y="2843610"/>
            <a:ext cx="2832374" cy="549679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31" descr="Flask with red liquid"/>
          <p:cNvPicPr preferRelativeResize="0"/>
          <p:nvPr/>
        </p:nvPicPr>
        <p:blipFill rotWithShape="1">
          <a:blip r:embed="rId8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28660" y="4190931"/>
            <a:ext cx="3068623" cy="375111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31" descr="Acid hazard sign"/>
          <p:cNvPicPr preferRelativeResize="0"/>
          <p:nvPr/>
        </p:nvPicPr>
        <p:blipFill rotWithShape="1">
          <a:blip r:embed="rId9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619209" y="4422946"/>
            <a:ext cx="3874412" cy="367085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7FAC3D1-E417-3B44-A307-EB375A79EB5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840469" y="1406908"/>
            <a:ext cx="12233564" cy="1143000"/>
          </a:xfrm>
        </p:spPr>
        <p:txBody>
          <a:bodyPr>
            <a:noAutofit/>
          </a:bodyPr>
          <a:lstStyle/>
          <a:p>
            <a:pPr rtl="0"/>
            <a:r>
              <a:rPr lang="en-US" sz="6600" b="0" i="0" dirty="0">
                <a:solidFill>
                  <a:srgbClr val="E2EDF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Wie wirkt sich CO</a:t>
            </a:r>
            <a:r>
              <a:rPr lang="en-US" sz="6600" b="0" i="0" baseline="-25000" dirty="0">
                <a:solidFill>
                  <a:srgbClr val="E2EDF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6600" b="0" i="0" dirty="0">
                <a:solidFill>
                  <a:srgbClr val="E2EDF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auf den pH-Wert aus?</a:t>
            </a:r>
            <a:endParaRPr lang="en-GB" sz="6600" dirty="0">
              <a:effectLst/>
            </a:endParaRPr>
          </a:p>
          <a:p>
            <a:endParaRPr lang="en-US" sz="6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345C"/>
        </a:solidFill>
        <a:effectLst/>
      </p:bgPr>
    </p:bg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6" name="Google Shape;216;p3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8340401"/>
            <a:ext cx="18288000" cy="1946599"/>
            <a:chOff x="0" y="0"/>
            <a:chExt cx="25120600" cy="2900265"/>
          </a:xfrm>
        </p:grpSpPr>
        <p:pic>
          <p:nvPicPr>
            <p:cNvPr id="217" name="Google Shape;217;p32"/>
            <p:cNvPicPr preferRelativeResize="0"/>
            <p:nvPr/>
          </p:nvPicPr>
          <p:blipFill rotWithShape="1">
            <a:blip r:embed="rId3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75286" y="0"/>
              <a:ext cx="3899914" cy="157946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8" name="Google Shape;218;p32"/>
            <p:cNvSpPr/>
            <p:nvPr/>
          </p:nvSpPr>
          <p:spPr>
            <a:xfrm>
              <a:off x="0" y="1223865"/>
              <a:ext cx="25120600" cy="1676400"/>
            </a:xfrm>
            <a:prstGeom prst="rect">
              <a:avLst/>
            </a:prstGeom>
            <a:solidFill>
              <a:srgbClr val="6BD4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20" name="Google Shape;220;p32" descr="EU Emblem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840200" y="9400506"/>
            <a:ext cx="1038985" cy="69322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32" descr="Europlanet logo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1386" y="9261120"/>
            <a:ext cx="3460994" cy="102588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D39E14C4-4822-7E4F-9EED-4A87EDDC92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702290" y="2506855"/>
            <a:ext cx="12883420" cy="5422830"/>
            <a:chOff x="1938366" y="1795092"/>
            <a:chExt cx="14411267" cy="6477264"/>
          </a:xfrm>
        </p:grpSpPr>
        <p:pic>
          <p:nvPicPr>
            <p:cNvPr id="222" name="Google Shape;222;p32" descr="Extremeophile"/>
            <p:cNvPicPr preferRelativeResize="0"/>
            <p:nvPr/>
          </p:nvPicPr>
          <p:blipFill rotWithShape="1">
            <a:blip r:embed="rId6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183845" y="2352679"/>
              <a:ext cx="6360691" cy="591967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3" name="Google Shape;223;p32" descr="Molecules"/>
            <p:cNvPicPr preferRelativeResize="0"/>
            <p:nvPr/>
          </p:nvPicPr>
          <p:blipFill rotWithShape="1">
            <a:blip r:embed="rId7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-3295329">
              <a:off x="400347" y="3333111"/>
              <a:ext cx="6152075" cy="307603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4" name="Google Shape;224;p32" descr="Molecules"/>
            <p:cNvPicPr preferRelativeResize="0"/>
            <p:nvPr/>
          </p:nvPicPr>
          <p:blipFill rotWithShape="1">
            <a:blip r:embed="rId7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-5998589">
              <a:off x="11735576" y="3438360"/>
              <a:ext cx="6152075" cy="307603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A7832937-6083-3343-9C2F-26A8A9B171F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33006" y="1242585"/>
            <a:ext cx="17421985" cy="1143000"/>
          </a:xfrm>
        </p:spPr>
        <p:txBody>
          <a:bodyPr>
            <a:noAutofit/>
          </a:bodyPr>
          <a:lstStyle/>
          <a:p>
            <a:pPr rtl="0"/>
            <a:r>
              <a:rPr lang="en-US" sz="6600" b="0" i="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Wie könnte sich dies Ihrer Meinung nach auf die Bewohnbarkeit auswirken?</a:t>
            </a:r>
            <a:endParaRPr lang="en-GB" sz="6600" dirty="0">
              <a:effectLst/>
            </a:endParaRPr>
          </a:p>
          <a:p>
            <a:endParaRPr lang="en-US" sz="6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345C"/>
        </a:solidFill>
        <a:effectLst/>
      </p:bgPr>
    </p:bg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" name="Google Shape;229;p14" descr="Universal indicator colours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29021" y="1089387"/>
            <a:ext cx="3350669" cy="43959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14" descr="Mars past environment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19039" y="1047062"/>
            <a:ext cx="3400456" cy="44383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14" descr="Mars surface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32"/>
          <a:stretch/>
        </p:blipFill>
        <p:spPr>
          <a:xfrm>
            <a:off x="13887448" y="1064994"/>
            <a:ext cx="3371144" cy="442039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32" name="Google Shape;232;p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414208" y="4859783"/>
            <a:ext cx="3371850" cy="4398517"/>
            <a:chOff x="0" y="0"/>
            <a:chExt cx="4495800" cy="5864690"/>
          </a:xfrm>
        </p:grpSpPr>
        <p:sp>
          <p:nvSpPr>
            <p:cNvPr id="233" name="Google Shape;233;p14"/>
            <p:cNvSpPr/>
            <p:nvPr/>
          </p:nvSpPr>
          <p:spPr>
            <a:xfrm>
              <a:off x="0" y="834138"/>
              <a:ext cx="4495800" cy="5030552"/>
            </a:xfrm>
            <a:prstGeom prst="rect">
              <a:avLst/>
            </a:prstGeom>
            <a:solidFill>
              <a:srgbClr val="E2ED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34" name="Google Shape;234;p14"/>
            <p:cNvPicPr preferRelativeResize="0"/>
            <p:nvPr/>
          </p:nvPicPr>
          <p:blipFill rotWithShape="1">
            <a:blip r:embed="rId6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0"/>
              <a:ext cx="2282444" cy="92439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35" name="Google Shape;235;p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147645" y="4859783"/>
            <a:ext cx="3371850" cy="4398517"/>
            <a:chOff x="0" y="0"/>
            <a:chExt cx="4495800" cy="5864690"/>
          </a:xfrm>
        </p:grpSpPr>
        <p:sp>
          <p:nvSpPr>
            <p:cNvPr id="236" name="Google Shape;236;p14"/>
            <p:cNvSpPr/>
            <p:nvPr/>
          </p:nvSpPr>
          <p:spPr>
            <a:xfrm>
              <a:off x="0" y="834138"/>
              <a:ext cx="4495800" cy="5030552"/>
            </a:xfrm>
            <a:prstGeom prst="rect">
              <a:avLst/>
            </a:prstGeom>
            <a:solidFill>
              <a:srgbClr val="E2ED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37" name="Google Shape;237;p14"/>
            <p:cNvPicPr preferRelativeResize="0"/>
            <p:nvPr/>
          </p:nvPicPr>
          <p:blipFill rotWithShape="1">
            <a:blip r:embed="rId6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0"/>
              <a:ext cx="2282444" cy="92439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38" name="Google Shape;238;p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3887450" y="4859783"/>
            <a:ext cx="3371850" cy="4398517"/>
            <a:chOff x="0" y="0"/>
            <a:chExt cx="4495800" cy="5864690"/>
          </a:xfrm>
        </p:grpSpPr>
        <p:sp>
          <p:nvSpPr>
            <p:cNvPr id="239" name="Google Shape;239;p14"/>
            <p:cNvSpPr/>
            <p:nvPr/>
          </p:nvSpPr>
          <p:spPr>
            <a:xfrm>
              <a:off x="0" y="834138"/>
              <a:ext cx="4495800" cy="5030552"/>
            </a:xfrm>
            <a:prstGeom prst="rect">
              <a:avLst/>
            </a:prstGeom>
            <a:solidFill>
              <a:srgbClr val="E2ED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40" name="Google Shape;240;p14"/>
            <p:cNvPicPr preferRelativeResize="0"/>
            <p:nvPr/>
          </p:nvPicPr>
          <p:blipFill rotWithShape="1">
            <a:blip r:embed="rId6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0"/>
              <a:ext cx="2282444" cy="92439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41" name="Google Shape;241;p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7">
            <a:alphaModFix amt="70000"/>
          </a:blip>
          <a:srcRect/>
          <a:stretch/>
        </p:blipFill>
        <p:spPr>
          <a:xfrm rot="-2466689">
            <a:off x="-1561844" y="-1217976"/>
            <a:ext cx="7048111" cy="704811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42" name="Google Shape;242;p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759929" y="6050058"/>
            <a:ext cx="2680408" cy="1635426"/>
            <a:chOff x="0" y="-28575"/>
            <a:chExt cx="3573877" cy="2180568"/>
          </a:xfrm>
        </p:grpSpPr>
        <p:sp>
          <p:nvSpPr>
            <p:cNvPr id="243" name="Google Shape;243;p14" descr="1"/>
            <p:cNvSpPr txBox="1"/>
            <p:nvPr/>
          </p:nvSpPr>
          <p:spPr>
            <a:xfrm>
              <a:off x="0" y="-28575"/>
              <a:ext cx="3573877" cy="8802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300"/>
                <a:buFont typeface="Arial"/>
                <a:buNone/>
              </a:pPr>
              <a:r>
                <a:rPr lang="en-US" sz="3300" b="0" i="0" u="none" strike="noStrike" cap="none">
                  <a:solidFill>
                    <a:srgbClr val="04345C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" name="Google Shape;244;p14"/>
            <p:cNvSpPr txBox="1"/>
            <p:nvPr/>
          </p:nvSpPr>
          <p:spPr>
            <a:xfrm>
              <a:off x="0" y="1002961"/>
              <a:ext cx="3548477" cy="11490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0" i="0" u="none" strike="noStrike" cap="none" dirty="0">
                  <a:solidFill>
                    <a:srgbClr val="00315F"/>
                  </a:solidFill>
                  <a:latin typeface="Calibri"/>
                  <a:ea typeface="Calibri"/>
                  <a:cs typeface="Calibri"/>
                  <a:sym typeface="Calibri"/>
                </a:rPr>
                <a:t>Was zeigt eine pH-Skala an?</a:t>
              </a:r>
              <a:endParaRPr dirty="0"/>
            </a:p>
          </p:txBody>
        </p:sp>
      </p:grpSp>
      <p:grpSp>
        <p:nvGrpSpPr>
          <p:cNvPr id="245" name="Google Shape;245;p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320263" y="6023918"/>
            <a:ext cx="3000712" cy="2928088"/>
            <a:chOff x="-230802" y="-28575"/>
            <a:chExt cx="4000949" cy="3904117"/>
          </a:xfrm>
        </p:grpSpPr>
        <p:sp>
          <p:nvSpPr>
            <p:cNvPr id="246" name="Google Shape;246;p14" descr="2"/>
            <p:cNvSpPr txBox="1"/>
            <p:nvPr/>
          </p:nvSpPr>
          <p:spPr>
            <a:xfrm>
              <a:off x="0" y="-28575"/>
              <a:ext cx="3573877" cy="8802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300"/>
                <a:buFont typeface="Arial"/>
                <a:buNone/>
              </a:pPr>
              <a:r>
                <a:rPr lang="en-US" sz="3300" b="0" i="0" u="none" strike="noStrike" cap="none" dirty="0">
                  <a:solidFill>
                    <a:srgbClr val="04345C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endParaRPr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7" name="Google Shape;247;p14"/>
            <p:cNvSpPr txBox="1"/>
            <p:nvPr/>
          </p:nvSpPr>
          <p:spPr>
            <a:xfrm>
              <a:off x="-230802" y="1002961"/>
              <a:ext cx="4000949" cy="287258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0" i="0" u="none" strike="noStrike" cap="none" dirty="0" err="1">
                  <a:solidFill>
                    <a:srgbClr val="00315F"/>
                  </a:solidFill>
                  <a:latin typeface="Calibri"/>
                  <a:ea typeface="Calibri"/>
                  <a:cs typeface="Calibri"/>
                  <a:sym typeface="Calibri"/>
                </a:rPr>
                <a:t>Welche</a:t>
              </a:r>
              <a:r>
                <a:rPr lang="en-US" sz="2800" b="0" i="0" u="none" strike="noStrike" cap="none" dirty="0">
                  <a:solidFill>
                    <a:srgbClr val="00315F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2800" b="0" i="0" u="none" strike="noStrike" cap="none" dirty="0" err="1">
                  <a:solidFill>
                    <a:srgbClr val="00315F"/>
                  </a:solidFill>
                  <a:latin typeface="Calibri"/>
                  <a:ea typeface="Calibri"/>
                  <a:cs typeface="Calibri"/>
                  <a:sym typeface="Calibri"/>
                </a:rPr>
                <a:t>Faktoren</a:t>
              </a:r>
              <a:r>
                <a:rPr lang="en-US" sz="2800" b="0" i="0" u="none" strike="noStrike" cap="none" dirty="0">
                  <a:solidFill>
                    <a:srgbClr val="00315F"/>
                  </a:solidFill>
                  <a:latin typeface="Calibri"/>
                  <a:ea typeface="Calibri"/>
                  <a:cs typeface="Calibri"/>
                  <a:sym typeface="Calibri"/>
                </a:rPr>
                <a:t> auf dem Mars (</a:t>
              </a:r>
              <a:r>
                <a:rPr lang="en-US" sz="2800" b="0" i="0" u="none" strike="noStrike" cap="none" dirty="0" err="1">
                  <a:solidFill>
                    <a:srgbClr val="00315F"/>
                  </a:solidFill>
                  <a:latin typeface="Calibri"/>
                  <a:ea typeface="Calibri"/>
                  <a:cs typeface="Calibri"/>
                  <a:sym typeface="Calibri"/>
                </a:rPr>
                <a:t>früher</a:t>
              </a:r>
              <a:r>
                <a:rPr lang="en-US" sz="2800" b="0" i="0" u="none" strike="noStrike" cap="none" dirty="0">
                  <a:solidFill>
                    <a:srgbClr val="00315F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2800" b="0" i="0" u="none" strike="noStrike" cap="none" dirty="0" err="1">
                  <a:solidFill>
                    <a:srgbClr val="00315F"/>
                  </a:solidFill>
                  <a:latin typeface="Calibri"/>
                  <a:ea typeface="Calibri"/>
                  <a:cs typeface="Calibri"/>
                  <a:sym typeface="Calibri"/>
                </a:rPr>
                <a:t>oder</a:t>
              </a:r>
              <a:r>
                <a:rPr lang="en-US" sz="2800" b="0" i="0" u="none" strike="noStrike" cap="none" dirty="0">
                  <a:solidFill>
                    <a:srgbClr val="00315F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2800" b="0" i="0" u="none" strike="noStrike" cap="none" dirty="0" err="1">
                  <a:solidFill>
                    <a:srgbClr val="00315F"/>
                  </a:solidFill>
                  <a:latin typeface="Calibri"/>
                  <a:ea typeface="Calibri"/>
                  <a:cs typeface="Calibri"/>
                  <a:sym typeface="Calibri"/>
                </a:rPr>
                <a:t>heute</a:t>
              </a:r>
              <a:r>
                <a:rPr lang="en-US" sz="2800" b="0" i="0" u="none" strike="noStrike" cap="none" dirty="0">
                  <a:solidFill>
                    <a:srgbClr val="00315F"/>
                  </a:solidFill>
                  <a:latin typeface="Calibri"/>
                  <a:ea typeface="Calibri"/>
                  <a:cs typeface="Calibri"/>
                  <a:sym typeface="Calibri"/>
                </a:rPr>
                <a:t>) </a:t>
              </a:r>
              <a:r>
                <a:rPr lang="en-US" sz="2800" b="0" i="0" u="none" strike="noStrike" cap="none" dirty="0" err="1">
                  <a:solidFill>
                    <a:srgbClr val="00315F"/>
                  </a:solidFill>
                  <a:latin typeface="Calibri"/>
                  <a:ea typeface="Calibri"/>
                  <a:cs typeface="Calibri"/>
                  <a:sym typeface="Calibri"/>
                </a:rPr>
                <a:t>könnten</a:t>
              </a:r>
              <a:r>
                <a:rPr lang="en-US" sz="2800" b="0" i="0" u="none" strike="noStrike" cap="none" dirty="0">
                  <a:solidFill>
                    <a:srgbClr val="00315F"/>
                  </a:solidFill>
                  <a:latin typeface="Calibri"/>
                  <a:ea typeface="Calibri"/>
                  <a:cs typeface="Calibri"/>
                  <a:sym typeface="Calibri"/>
                </a:rPr>
                <a:t> den pH-Wert </a:t>
              </a:r>
              <a:r>
                <a:rPr lang="en-US" sz="2800" b="0" i="0" u="none" strike="noStrike" cap="none" dirty="0" err="1">
                  <a:solidFill>
                    <a:srgbClr val="00315F"/>
                  </a:solidFill>
                  <a:latin typeface="Calibri"/>
                  <a:ea typeface="Calibri"/>
                  <a:cs typeface="Calibri"/>
                  <a:sym typeface="Calibri"/>
                </a:rPr>
                <a:t>beeinflussen</a:t>
              </a:r>
              <a:r>
                <a:rPr lang="en-US" sz="2800" b="0" i="0" u="none" strike="noStrike" cap="none" dirty="0">
                  <a:solidFill>
                    <a:srgbClr val="00315F"/>
                  </a:solidFill>
                  <a:latin typeface="Calibri"/>
                  <a:ea typeface="Calibri"/>
                  <a:cs typeface="Calibri"/>
                  <a:sym typeface="Calibri"/>
                </a:rPr>
                <a:t>?</a:t>
              </a:r>
              <a:endParaRPr dirty="0"/>
            </a:p>
          </p:txBody>
        </p:sp>
      </p:grpSp>
      <p:grpSp>
        <p:nvGrpSpPr>
          <p:cNvPr id="248" name="Google Shape;248;p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4148259" y="6023918"/>
            <a:ext cx="2846019" cy="2928088"/>
            <a:chOff x="-113213" y="-28575"/>
            <a:chExt cx="3794692" cy="3904117"/>
          </a:xfrm>
        </p:grpSpPr>
        <p:sp>
          <p:nvSpPr>
            <p:cNvPr id="249" name="Google Shape;249;p14" descr="3"/>
            <p:cNvSpPr txBox="1"/>
            <p:nvPr/>
          </p:nvSpPr>
          <p:spPr>
            <a:xfrm>
              <a:off x="0" y="-28575"/>
              <a:ext cx="3573877" cy="88024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300"/>
                <a:buFont typeface="Arial"/>
                <a:buNone/>
              </a:pPr>
              <a:r>
                <a:rPr lang="en-US" sz="3300" b="0" i="0" u="none" strike="noStrike" cap="none" dirty="0">
                  <a:solidFill>
                    <a:srgbClr val="04345C"/>
                  </a:solidFill>
                  <a:latin typeface="Calibri"/>
                  <a:ea typeface="Calibri"/>
                  <a:cs typeface="Calibri"/>
                  <a:sym typeface="Calibri"/>
                </a:rPr>
                <a:t>3</a:t>
              </a:r>
              <a:endParaRPr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" name="Google Shape;250;p14"/>
            <p:cNvSpPr txBox="1"/>
            <p:nvPr/>
          </p:nvSpPr>
          <p:spPr>
            <a:xfrm>
              <a:off x="-113213" y="1002961"/>
              <a:ext cx="3794692" cy="287258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0" i="0" u="none" strike="noStrike" cap="none" dirty="0">
                  <a:solidFill>
                    <a:srgbClr val="00315F"/>
                  </a:solidFill>
                  <a:latin typeface="Calibri"/>
                  <a:ea typeface="Calibri"/>
                  <a:cs typeface="Calibri"/>
                  <a:sym typeface="Calibri"/>
                </a:rPr>
                <a:t>Wie </a:t>
              </a:r>
              <a:r>
                <a:rPr lang="en-US" sz="2800" b="0" i="0" u="none" strike="noStrike" cap="none" dirty="0" err="1">
                  <a:solidFill>
                    <a:srgbClr val="00315F"/>
                  </a:solidFill>
                  <a:latin typeface="Calibri"/>
                  <a:ea typeface="Calibri"/>
                  <a:cs typeface="Calibri"/>
                  <a:sym typeface="Calibri"/>
                </a:rPr>
                <a:t>könnte</a:t>
              </a:r>
              <a:r>
                <a:rPr lang="en-US" sz="2800" b="0" i="0" u="none" strike="noStrike" cap="none" dirty="0">
                  <a:solidFill>
                    <a:srgbClr val="00315F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2800" b="0" i="0" u="none" strike="noStrike" cap="none" dirty="0" err="1">
                  <a:solidFill>
                    <a:srgbClr val="00315F"/>
                  </a:solidFill>
                  <a:latin typeface="Calibri"/>
                  <a:ea typeface="Calibri"/>
                  <a:cs typeface="Calibri"/>
                  <a:sym typeface="Calibri"/>
                </a:rPr>
                <a:t>sich</a:t>
              </a:r>
              <a:r>
                <a:rPr lang="en-US" sz="2800" b="0" i="0" u="none" strike="noStrike" cap="none" dirty="0">
                  <a:solidFill>
                    <a:srgbClr val="00315F"/>
                  </a:solidFill>
                  <a:latin typeface="Calibri"/>
                  <a:ea typeface="Calibri"/>
                  <a:cs typeface="Calibri"/>
                  <a:sym typeface="Calibri"/>
                </a:rPr>
                <a:t> der pH-Wert auf die </a:t>
              </a:r>
              <a:r>
                <a:rPr lang="en-US" sz="2800" b="0" i="0" u="none" strike="noStrike" cap="none" dirty="0" err="1">
                  <a:solidFill>
                    <a:srgbClr val="00315F"/>
                  </a:solidFill>
                  <a:latin typeface="Calibri"/>
                  <a:ea typeface="Calibri"/>
                  <a:cs typeface="Calibri"/>
                  <a:sym typeface="Calibri"/>
                </a:rPr>
                <a:t>Bewohnbarkeit</a:t>
              </a:r>
              <a:r>
                <a:rPr lang="en-US" sz="2800" b="0" i="0" u="none" strike="noStrike" cap="none" dirty="0">
                  <a:solidFill>
                    <a:srgbClr val="00315F"/>
                  </a:solidFill>
                  <a:latin typeface="Calibri"/>
                  <a:ea typeface="Calibri"/>
                  <a:cs typeface="Calibri"/>
                  <a:sym typeface="Calibri"/>
                </a:rPr>
                <a:t> des Mars </a:t>
              </a:r>
              <a:r>
                <a:rPr lang="en-US" sz="2800" b="0" i="0" u="none" strike="noStrike" cap="none" dirty="0" err="1">
                  <a:solidFill>
                    <a:srgbClr val="00315F"/>
                  </a:solidFill>
                  <a:latin typeface="Calibri"/>
                  <a:ea typeface="Calibri"/>
                  <a:cs typeface="Calibri"/>
                  <a:sym typeface="Calibri"/>
                </a:rPr>
                <a:t>auswirken</a:t>
              </a:r>
              <a:r>
                <a:rPr lang="en-US" sz="2800" b="0" i="0" u="none" strike="noStrike" cap="none" dirty="0">
                  <a:solidFill>
                    <a:srgbClr val="00315F"/>
                  </a:solidFill>
                  <a:latin typeface="Calibri"/>
                  <a:ea typeface="Calibri"/>
                  <a:cs typeface="Calibri"/>
                  <a:sym typeface="Calibri"/>
                </a:rPr>
                <a:t>?</a:t>
              </a:r>
              <a:endParaRPr dirty="0"/>
            </a:p>
          </p:txBody>
        </p:sp>
      </p:grpSp>
      <p:grpSp>
        <p:nvGrpSpPr>
          <p:cNvPr id="251" name="Google Shape;251;p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32263" y="6538883"/>
            <a:ext cx="5296604" cy="2040559"/>
            <a:chOff x="-204267" y="2229275"/>
            <a:chExt cx="5723008" cy="2720745"/>
          </a:xfrm>
        </p:grpSpPr>
        <p:sp>
          <p:nvSpPr>
            <p:cNvPr id="253" name="Google Shape;253;p14"/>
            <p:cNvSpPr txBox="1"/>
            <p:nvPr/>
          </p:nvSpPr>
          <p:spPr>
            <a:xfrm>
              <a:off x="-204267" y="2229275"/>
              <a:ext cx="5723008" cy="272074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800"/>
                <a:buFont typeface="Arial"/>
                <a:buNone/>
              </a:pPr>
              <a:r>
                <a:rPr lang="en-US" sz="3400" b="0" i="0" u="none" strike="noStrike" cap="none" dirty="0">
                  <a:solidFill>
                    <a:srgbClr val="6BD4CD"/>
                  </a:solidFill>
                  <a:latin typeface="Calibri"/>
                  <a:ea typeface="Calibri"/>
                  <a:cs typeface="Calibri"/>
                  <a:sym typeface="Calibri"/>
                </a:rPr>
                <a:t>Beantworten Sie diese Fragen auf der Grundlage dessen, was Sie heute gelernt haben:</a:t>
              </a:r>
              <a:endParaRPr sz="3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" name="Google Shape;254;p14"/>
            <p:cNvSpPr txBox="1"/>
            <p:nvPr/>
          </p:nvSpPr>
          <p:spPr>
            <a:xfrm>
              <a:off x="0" y="3765550"/>
              <a:ext cx="5518740" cy="7048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55" name="Google Shape;255;p14" descr="EU Emblem"/>
          <p:cNvPicPr preferRelativeResize="0"/>
          <p:nvPr/>
        </p:nvPicPr>
        <p:blipFill rotWithShape="1">
          <a:blip r:embed="rId8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840200" y="9400506"/>
            <a:ext cx="1038985" cy="69322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p14" descr="Europlanet logo"/>
          <p:cNvPicPr preferRelativeResize="0"/>
          <p:nvPr/>
        </p:nvPicPr>
        <p:blipFill rotWithShape="1">
          <a:blip r:embed="rId9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1386" y="9261120"/>
            <a:ext cx="3460994" cy="102588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11603E8-111D-1149-AE0F-94111C90C8A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-933507" y="5494198"/>
            <a:ext cx="8229600" cy="1143000"/>
          </a:xfrm>
        </p:spPr>
        <p:txBody>
          <a:bodyPr>
            <a:noAutofit/>
          </a:bodyPr>
          <a:lstStyle/>
          <a:p>
            <a:pPr rtl="0"/>
            <a:r>
              <a:rPr lang="en-US" sz="7000" b="0" i="0" dirty="0">
                <a:solidFill>
                  <a:srgbClr val="E2EDF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Rekapitulation</a:t>
            </a:r>
            <a:endParaRPr lang="en-GB" sz="7000" dirty="0">
              <a:effectLst/>
            </a:endParaRPr>
          </a:p>
          <a:p>
            <a:endParaRPr lang="en-US" sz="7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345C"/>
        </a:solid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28700" y="1028700"/>
            <a:ext cx="9144000" cy="8229600"/>
          </a:xfrm>
          <a:prstGeom prst="rect">
            <a:avLst/>
          </a:prstGeom>
          <a:solidFill>
            <a:srgbClr val="E2EDF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6" name="Google Shape;96;p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698279" y="2539826"/>
            <a:ext cx="7747700" cy="6099298"/>
            <a:chOff x="-76189" y="1824139"/>
            <a:chExt cx="10330266" cy="8132395"/>
          </a:xfrm>
        </p:grpSpPr>
        <p:sp>
          <p:nvSpPr>
            <p:cNvPr id="98" name="Google Shape;98;p3"/>
            <p:cNvSpPr txBox="1"/>
            <p:nvPr/>
          </p:nvSpPr>
          <p:spPr>
            <a:xfrm>
              <a:off x="0" y="1824139"/>
              <a:ext cx="10254077" cy="20272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800"/>
                <a:buFont typeface="Arial"/>
                <a:buNone/>
              </a:pPr>
              <a:r>
                <a:rPr lang="en-US" sz="3800" b="0" i="0" u="none" strike="noStrike" cap="none">
                  <a:solidFill>
                    <a:srgbClr val="04345C"/>
                  </a:solidFill>
                  <a:latin typeface="Calibri"/>
                  <a:ea typeface="Calibri"/>
                  <a:cs typeface="Calibri"/>
                  <a:sym typeface="Calibri"/>
                </a:rPr>
                <a:t>Am Ende dieser Lektion werden Sie in der Lage sein:</a:t>
              </a:r>
              <a:endParaRPr/>
            </a:p>
          </p:txBody>
        </p:sp>
        <p:sp>
          <p:nvSpPr>
            <p:cNvPr id="99" name="Google Shape;99;p3"/>
            <p:cNvSpPr txBox="1"/>
            <p:nvPr/>
          </p:nvSpPr>
          <p:spPr>
            <a:xfrm>
              <a:off x="-76189" y="4355002"/>
              <a:ext cx="10254077" cy="56015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571500" marR="0" lvl="0" indent="-571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Char char="•"/>
              </a:pPr>
              <a:r>
                <a:rPr lang="en-US" sz="3600" b="0" i="0" u="none" strike="noStrike" cap="none" dirty="0">
                  <a:solidFill>
                    <a:srgbClr val="00315F"/>
                  </a:solidFill>
                  <a:latin typeface="Calibri"/>
                  <a:ea typeface="Calibri"/>
                  <a:cs typeface="Calibri"/>
                  <a:sym typeface="Calibri"/>
                </a:rPr>
                <a:t>Verstehen der pH-Skala</a:t>
              </a:r>
              <a:endParaRPr dirty="0"/>
            </a:p>
            <a:p>
              <a:pPr marL="571500" marR="0" lvl="0" indent="-3429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endParaRPr sz="3600" b="0" i="0" u="none" strike="noStrike" cap="none" dirty="0">
                <a:solidFill>
                  <a:srgbClr val="00315F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571500" marR="0" lvl="0" indent="-571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Char char="•"/>
              </a:pPr>
              <a:r>
                <a:rPr lang="en-US" sz="3600" b="0" i="0" u="none" strike="noStrike" cap="none" dirty="0">
                  <a:solidFill>
                    <a:srgbClr val="00315F"/>
                  </a:solidFill>
                  <a:latin typeface="Calibri"/>
                  <a:ea typeface="Calibri"/>
                  <a:cs typeface="Calibri"/>
                  <a:sym typeface="Calibri"/>
                </a:rPr>
                <a:t>Beschreiben Sie, wie Faktoren auf dem Mars den pH-Wert beeinflussen können</a:t>
              </a:r>
              <a:endParaRPr dirty="0"/>
            </a:p>
            <a:p>
              <a:pPr marL="571500" marR="0" lvl="0" indent="-3429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endParaRPr sz="3600" b="0" i="0" u="none" strike="noStrike" cap="none" dirty="0">
                <a:solidFill>
                  <a:srgbClr val="00315F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571500" marR="0" lvl="0" indent="-571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Char char="•"/>
              </a:pPr>
              <a:r>
                <a:rPr lang="en-US" sz="3600" b="0" i="0" u="none" strike="noStrike" cap="none" dirty="0">
                  <a:solidFill>
                    <a:srgbClr val="00315F"/>
                  </a:solidFill>
                  <a:latin typeface="Calibri"/>
                  <a:ea typeface="Calibri"/>
                  <a:cs typeface="Calibri"/>
                  <a:sym typeface="Calibri"/>
                </a:rPr>
                <a:t>Diskutieren Sie, wie der pH-Wert die Bewohnbarkeit beeinflusst</a:t>
              </a:r>
              <a:endParaRPr dirty="0"/>
            </a:p>
            <a:p>
              <a:pPr marL="457200" marR="0" lvl="0" indent="-2286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315F"/>
                </a:buClr>
                <a:buSzPts val="3600"/>
                <a:buFont typeface="Arial"/>
                <a:buNone/>
              </a:pPr>
              <a:endParaRPr sz="3600" b="0" i="0" u="none" strike="noStrike" cap="none" dirty="0">
                <a:solidFill>
                  <a:srgbClr val="00315F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0" name="Google Shape;100;p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1490099" y="-1461089"/>
            <a:ext cx="8044341" cy="11285933"/>
            <a:chOff x="0" y="0"/>
            <a:chExt cx="10725788" cy="15047910"/>
          </a:xfrm>
        </p:grpSpPr>
        <p:pic>
          <p:nvPicPr>
            <p:cNvPr id="101" name="Google Shape;101;p3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1538225">
              <a:off x="1374827" y="1654369"/>
              <a:ext cx="8741173" cy="480764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2" name="Google Shape;102;p3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 preferRelativeResize="0"/>
            <p:nvPr/>
          </p:nvPicPr>
          <p:blipFill rotWithShape="1">
            <a:blip r:embed="rId4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8116383"/>
              <a:ext cx="6931527" cy="6931527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03" name="Google Shape;103;p3" descr="EU Emblem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840200" y="9400506"/>
            <a:ext cx="1038985" cy="6932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3" descr="Europlanet logo"/>
          <p:cNvPicPr preferRelativeResize="0"/>
          <p:nvPr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1386" y="9261120"/>
            <a:ext cx="3460994" cy="102588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D9D4805-793A-3C41-87F7-2C0899B7CE0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-346045" y="1810909"/>
            <a:ext cx="8229600" cy="1143000"/>
          </a:xfrm>
        </p:spPr>
        <p:txBody>
          <a:bodyPr>
            <a:noAutofit/>
          </a:bodyPr>
          <a:lstStyle/>
          <a:p>
            <a:pPr rtl="0"/>
            <a:r>
              <a:rPr lang="en-US" sz="7000" b="0" i="0" dirty="0">
                <a:solidFill>
                  <a:srgbClr val="04345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Zielsetzungen</a:t>
            </a:r>
            <a:endParaRPr lang="en-GB" sz="7000" dirty="0">
              <a:effectLst/>
            </a:endParaRPr>
          </a:p>
          <a:p>
            <a:endParaRPr lang="en-US" sz="71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345C"/>
        </a:solid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8815" y="428018"/>
            <a:ext cx="2200882" cy="220088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1" name="Google Shape;111;p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8340401"/>
            <a:ext cx="18288000" cy="1946599"/>
            <a:chOff x="0" y="0"/>
            <a:chExt cx="25120600" cy="2900265"/>
          </a:xfrm>
        </p:grpSpPr>
        <p:pic>
          <p:nvPicPr>
            <p:cNvPr id="112" name="Google Shape;112;p4"/>
            <p:cNvPicPr preferRelativeResize="0"/>
            <p:nvPr/>
          </p:nvPicPr>
          <p:blipFill rotWithShape="1">
            <a:blip r:embed="rId4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75286" y="0"/>
              <a:ext cx="3899914" cy="157946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3" name="Google Shape;113;p4"/>
            <p:cNvSpPr/>
            <p:nvPr/>
          </p:nvSpPr>
          <p:spPr>
            <a:xfrm>
              <a:off x="0" y="1223865"/>
              <a:ext cx="25120600" cy="1676400"/>
            </a:xfrm>
            <a:prstGeom prst="rect">
              <a:avLst/>
            </a:prstGeom>
            <a:solidFill>
              <a:srgbClr val="6BD4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14" name="Google Shape;114;p4" descr="EU Emblem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840200" y="9400506"/>
            <a:ext cx="1038985" cy="6932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4" descr="Europlanet logo"/>
          <p:cNvPicPr preferRelativeResize="0"/>
          <p:nvPr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1386" y="9261120"/>
            <a:ext cx="3460994" cy="1025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4" descr="Acid hazard sign"/>
          <p:cNvPicPr preferRelativeResize="0"/>
          <p:nvPr/>
        </p:nvPicPr>
        <p:blipFill rotWithShape="1">
          <a:blip r:embed="rId7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6176"/>
          <a:stretch/>
        </p:blipFill>
        <p:spPr>
          <a:xfrm>
            <a:off x="5581315" y="2109143"/>
            <a:ext cx="7125370" cy="67510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4" descr="Lemon"/>
          <p:cNvPicPr preferRelativeResize="0"/>
          <p:nvPr/>
        </p:nvPicPr>
        <p:blipFill rotWithShape="1">
          <a:blip r:embed="rId8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97805" y="3117211"/>
            <a:ext cx="3628345" cy="40628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4" descr="Bleach"/>
          <p:cNvPicPr preferRelativeResize="0"/>
          <p:nvPr/>
        </p:nvPicPr>
        <p:blipFill rotWithShape="1">
          <a:blip r:embed="rId9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046165" y="2474021"/>
            <a:ext cx="3944030" cy="508907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D179202-D464-A845-A10F-252420D0FEE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029200" y="1104688"/>
            <a:ext cx="8229600" cy="1143000"/>
          </a:xfrm>
        </p:spPr>
        <p:txBody>
          <a:bodyPr>
            <a:noAutofit/>
          </a:bodyPr>
          <a:lstStyle/>
          <a:p>
            <a:pPr rtl="0"/>
            <a:r>
              <a:rPr lang="en-US" sz="7000" b="0" i="0" dirty="0">
                <a:solidFill>
                  <a:srgbClr val="E2EDF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Was ist der pH-Wert?</a:t>
            </a:r>
            <a:endParaRPr lang="en-GB" sz="7000" dirty="0">
              <a:effectLst/>
            </a:endParaRPr>
          </a:p>
          <a:p>
            <a:endParaRPr lang="en-US" sz="7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345C"/>
        </a:solid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" name="Google Shape;124;p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8340401"/>
            <a:ext cx="18288000" cy="1946599"/>
            <a:chOff x="0" y="0"/>
            <a:chExt cx="25120600" cy="2900265"/>
          </a:xfrm>
        </p:grpSpPr>
        <p:pic>
          <p:nvPicPr>
            <p:cNvPr id="125" name="Google Shape;125;p5"/>
            <p:cNvPicPr preferRelativeResize="0"/>
            <p:nvPr/>
          </p:nvPicPr>
          <p:blipFill rotWithShape="1">
            <a:blip r:embed="rId3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75286" y="0"/>
              <a:ext cx="3899914" cy="157946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6" name="Google Shape;126;p5"/>
            <p:cNvSpPr/>
            <p:nvPr/>
          </p:nvSpPr>
          <p:spPr>
            <a:xfrm>
              <a:off x="0" y="1223865"/>
              <a:ext cx="25120600" cy="1676400"/>
            </a:xfrm>
            <a:prstGeom prst="rect">
              <a:avLst/>
            </a:prstGeom>
            <a:solidFill>
              <a:srgbClr val="6BD4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28" name="Google Shape;128;p5" descr="EU Emblem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840200" y="9400506"/>
            <a:ext cx="1038985" cy="6932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5" descr="Europlanet logo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1386" y="9261120"/>
            <a:ext cx="3460994" cy="1025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5" descr="pH scale"/>
          <p:cNvPicPr preferRelativeResize="0"/>
          <p:nvPr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27081" y="1578410"/>
            <a:ext cx="11433839" cy="739709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821535E-B53A-D44C-8BDC-B398B7CB4AE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029200" y="820583"/>
            <a:ext cx="8229600" cy="1143000"/>
          </a:xfrm>
        </p:spPr>
        <p:txBody>
          <a:bodyPr>
            <a:noAutofit/>
          </a:bodyPr>
          <a:lstStyle/>
          <a:p>
            <a:pPr rtl="0"/>
            <a:r>
              <a:rPr lang="en-US" sz="7000" b="0" i="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pH-Skala</a:t>
            </a:r>
            <a:endParaRPr lang="en-GB" sz="7000" dirty="0">
              <a:effectLst/>
            </a:endParaRPr>
          </a:p>
          <a:p>
            <a:endParaRPr lang="en-US" sz="7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8288001" cy="10287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6" name="Google Shape;136;p27" descr="Mars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1110" b="-2"/>
          <a:stretch/>
        </p:blipFill>
        <p:spPr>
          <a:xfrm>
            <a:off x="20" y="10"/>
            <a:ext cx="9143980" cy="102869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2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1110" b="-1"/>
          <a:stretch/>
        </p:blipFill>
        <p:spPr>
          <a:xfrm>
            <a:off x="9144000" y="10"/>
            <a:ext cx="9144000" cy="10286990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2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2700000">
            <a:off x="6614873" y="2614374"/>
            <a:ext cx="5058255" cy="505825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2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2700000">
            <a:off x="5956916" y="1956417"/>
            <a:ext cx="6374169" cy="6374166"/>
          </a:xfrm>
          <a:prstGeom prst="frame">
            <a:avLst>
              <a:gd name="adj1" fmla="val 1195"/>
            </a:avLst>
          </a:prstGeom>
          <a:solidFill>
            <a:srgbClr val="FFFFFF">
              <a:alpha val="6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1" name="Google Shape;141;p2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8340401"/>
            <a:ext cx="18288000" cy="1946599"/>
            <a:chOff x="0" y="0"/>
            <a:chExt cx="25120600" cy="2900265"/>
          </a:xfrm>
        </p:grpSpPr>
        <p:pic>
          <p:nvPicPr>
            <p:cNvPr id="142" name="Google Shape;142;p27"/>
            <p:cNvPicPr preferRelativeResize="0"/>
            <p:nvPr/>
          </p:nvPicPr>
          <p:blipFill rotWithShape="1">
            <a:blip r:embed="rId5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75286" y="0"/>
              <a:ext cx="3899914" cy="157946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3" name="Google Shape;143;p27"/>
            <p:cNvSpPr/>
            <p:nvPr/>
          </p:nvSpPr>
          <p:spPr>
            <a:xfrm>
              <a:off x="0" y="1223865"/>
              <a:ext cx="25120600" cy="1676400"/>
            </a:xfrm>
            <a:prstGeom prst="rect">
              <a:avLst/>
            </a:prstGeom>
            <a:solidFill>
              <a:srgbClr val="6BD4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44" name="Google Shape;144;p27" descr="EU Emblem"/>
          <p:cNvPicPr preferRelativeResize="0"/>
          <p:nvPr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840200" y="9400506"/>
            <a:ext cx="1038985" cy="6932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27" descr="Europlanet logo"/>
          <p:cNvPicPr preferRelativeResize="0"/>
          <p:nvPr/>
        </p:nvPicPr>
        <p:blipFill rotWithShape="1">
          <a:blip r:embed="rId7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1386" y="9261120"/>
            <a:ext cx="3460994" cy="102588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A88A8B2C-328B-1B43-9934-8CA2EB34AA5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286501" y="5177931"/>
            <a:ext cx="5715000" cy="1143000"/>
          </a:xfrm>
        </p:spPr>
        <p:txBody>
          <a:bodyPr>
            <a:noAutofit/>
          </a:bodyPr>
          <a:lstStyle/>
          <a:p>
            <a:pPr rtl="0">
              <a:lnSpc>
                <a:spcPct val="90000"/>
              </a:lnSpc>
            </a:pPr>
            <a:r>
              <a:rPr lang="en-US" sz="4200" b="0" i="0" dirty="0">
                <a:solidFill>
                  <a:srgbClr val="080808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Diskutieren Sie darüber, wie Ihrer Meinung nach der pH-Wert auf dem Mars sein könnte?</a:t>
            </a:r>
            <a:endParaRPr lang="en-GB" sz="4200" dirty="0">
              <a:effectLst/>
            </a:endParaRPr>
          </a:p>
          <a:p>
            <a:pPr>
              <a:lnSpc>
                <a:spcPct val="90000"/>
              </a:lnSpc>
            </a:pPr>
            <a:endParaRPr lang="en-US" sz="4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345C"/>
        </a:solidFill>
        <a:effectLst/>
      </p:bgPr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p2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8815" y="428018"/>
            <a:ext cx="2200882" cy="220088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2" name="Google Shape;152;p2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8340401"/>
            <a:ext cx="18288000" cy="1946599"/>
            <a:chOff x="0" y="0"/>
            <a:chExt cx="25120600" cy="2900265"/>
          </a:xfrm>
        </p:grpSpPr>
        <p:pic>
          <p:nvPicPr>
            <p:cNvPr id="153" name="Google Shape;153;p28"/>
            <p:cNvPicPr preferRelativeResize="0"/>
            <p:nvPr/>
          </p:nvPicPr>
          <p:blipFill rotWithShape="1">
            <a:blip r:embed="rId4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75286" y="0"/>
              <a:ext cx="3899914" cy="157946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4" name="Google Shape;154;p28"/>
            <p:cNvSpPr/>
            <p:nvPr/>
          </p:nvSpPr>
          <p:spPr>
            <a:xfrm>
              <a:off x="0" y="1223865"/>
              <a:ext cx="25120600" cy="1676400"/>
            </a:xfrm>
            <a:prstGeom prst="rect">
              <a:avLst/>
            </a:prstGeom>
            <a:solidFill>
              <a:srgbClr val="6BD4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55" name="Google Shape;155;p28" descr="EU Emblem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840200" y="9400506"/>
            <a:ext cx="1038985" cy="6932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28" descr="Europlanet logo"/>
          <p:cNvPicPr preferRelativeResize="0"/>
          <p:nvPr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1386" y="9261120"/>
            <a:ext cx="3460994" cy="1025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28" descr="Thinking Emoji "/>
          <p:cNvPicPr preferRelativeResize="0"/>
          <p:nvPr/>
        </p:nvPicPr>
        <p:blipFill rotWithShape="1">
          <a:blip r:embed="rId7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04966" y="2992504"/>
            <a:ext cx="4682403" cy="4700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28" descr="Questions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843612" y="2992504"/>
            <a:ext cx="6862557" cy="502682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B86ED9F-9514-0345-9ECE-8BD1EC0F809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191978" y="1295306"/>
            <a:ext cx="8799779" cy="1143000"/>
          </a:xfrm>
        </p:spPr>
        <p:txBody>
          <a:bodyPr>
            <a:noAutofit/>
          </a:bodyPr>
          <a:lstStyle/>
          <a:p>
            <a:pPr rtl="0"/>
            <a:r>
              <a:rPr lang="en-US" sz="6600" b="0" i="0" dirty="0">
                <a:solidFill>
                  <a:srgbClr val="E2EDF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Wie können wir den pH-Wert feststellen?</a:t>
            </a:r>
            <a:endParaRPr lang="en-GB" sz="6600" dirty="0">
              <a:effectLst/>
            </a:endParaRPr>
          </a:p>
          <a:p>
            <a:endParaRPr lang="en-US" sz="6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345C"/>
        </a:solidFill>
        <a:effectLst/>
      </p:bgPr>
    </p:bg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37398" y="3857625"/>
            <a:ext cx="17334696" cy="552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3116065"/>
            <a:ext cx="18288001" cy="7170935"/>
          </a:xfrm>
          <a:prstGeom prst="rect">
            <a:avLst/>
          </a:prstGeom>
          <a:solidFill>
            <a:srgbClr val="6BD4C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6" name="Google Shape;166;p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363066" y="1612738"/>
            <a:ext cx="2924935" cy="1184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29" descr="EU Emblem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840200" y="9400506"/>
            <a:ext cx="1038985" cy="6932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29" descr="Europlanet logo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1386" y="9261120"/>
            <a:ext cx="3460994" cy="1025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Click button to play video">
            <a:hlinkClick r:id="rId6"/>
            <a:extLst>
              <a:ext uri="{FF2B5EF4-FFF2-40B4-BE49-F238E27FC236}">
                <a16:creationId xmlns:a16="http://schemas.microsoft.com/office/drawing/2014/main" id="{48F8AB32-2E1E-8846-A82C-E03644F4E2B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55882" y="4600961"/>
            <a:ext cx="4176236" cy="4222857"/>
          </a:xfrm>
          <a:prstGeom prst="rect">
            <a:avLst/>
          </a:prstGeom>
        </p:spPr>
      </p:pic>
      <p:sp>
        <p:nvSpPr>
          <p:cNvPr id="3" name="Rectangle 2" descr="Click button to play video">
            <a:extLst>
              <a:ext uri="{FF2B5EF4-FFF2-40B4-BE49-F238E27FC236}">
                <a16:creationId xmlns:a16="http://schemas.microsoft.com/office/drawing/2014/main" id="{0E7C84B0-1C20-CD49-9805-D9CEE3A414C4}"/>
              </a:ext>
            </a:extLst>
          </p:cNvPr>
          <p:cNvSpPr/>
          <p:nvPr/>
        </p:nvSpPr>
        <p:spPr>
          <a:xfrm>
            <a:off x="357798" y="1944347"/>
            <a:ext cx="7087197" cy="7911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30000"/>
              </a:lnSpc>
              <a:buSzPts val="3800"/>
            </a:pPr>
            <a:r>
              <a:rPr lang="en-US" sz="3800" dirty="0">
                <a:solidFill>
                  <a:srgbClr val="6BD4CD"/>
                </a:solidFill>
                <a:latin typeface="Calibri"/>
                <a:ea typeface="Calibri"/>
                <a:cs typeface="Calibri"/>
                <a:sym typeface="Calibri"/>
              </a:rPr>
              <a:t>Klicken Sie auf die Schaltfläche unten, um zum Video zu gelangen:</a:t>
            </a:r>
            <a:endParaRPr lang="en-US" sz="38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BF45561-70C5-7A49-A561-A7EB5A2216A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63677" y="1356300"/>
            <a:ext cx="13219814" cy="1143000"/>
          </a:xfrm>
        </p:spPr>
        <p:txBody>
          <a:bodyPr>
            <a:noAutofit/>
          </a:bodyPr>
          <a:lstStyle/>
          <a:p>
            <a:pPr rtl="0"/>
            <a:r>
              <a:rPr lang="en-US" sz="6600" b="0" i="0" dirty="0">
                <a:solidFill>
                  <a:srgbClr val="E2EDF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Wie kann man den pH-Wert messen?</a:t>
            </a:r>
            <a:endParaRPr lang="en-GB" sz="6600" dirty="0">
              <a:effectLst/>
            </a:endParaRPr>
          </a:p>
          <a:p>
            <a:endParaRPr lang="en-US" sz="6600" dirty="0"/>
          </a:p>
        </p:txBody>
      </p:sp>
      <p:sp>
        <p:nvSpPr>
          <p:cNvPr id="4" name="TextBox 3">
            <a:hlinkClick r:id="rId6"/>
            <a:extLst>
              <a:ext uri="{FF2B5EF4-FFF2-40B4-BE49-F238E27FC236}">
                <a16:creationId xmlns:a16="http://schemas.microsoft.com/office/drawing/2014/main" id="{387948CF-CCB7-BB66-A573-D39559248183}"/>
              </a:ext>
            </a:extLst>
          </p:cNvPr>
          <p:cNvSpPr txBox="1"/>
          <p:nvPr/>
        </p:nvSpPr>
        <p:spPr>
          <a:xfrm>
            <a:off x="7564584" y="8823818"/>
            <a:ext cx="322533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400" u="sng" dirty="0">
                <a:solidFill>
                  <a:schemeClr val="bg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Video</a:t>
            </a:r>
            <a:endParaRPr lang="en-GB" sz="3400" u="sng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345C"/>
        </a:solidFill>
        <a:effectLst/>
      </p:bgPr>
    </p:bg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7" name="Google Shape;177;p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8340401"/>
            <a:ext cx="18288000" cy="1946599"/>
            <a:chOff x="0" y="0"/>
            <a:chExt cx="25120600" cy="2900265"/>
          </a:xfrm>
        </p:grpSpPr>
        <p:pic>
          <p:nvPicPr>
            <p:cNvPr id="178" name="Google Shape;178;p8"/>
            <p:cNvPicPr preferRelativeResize="0"/>
            <p:nvPr/>
          </p:nvPicPr>
          <p:blipFill rotWithShape="1">
            <a:blip r:embed="rId3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75286" y="0"/>
              <a:ext cx="3899914" cy="157946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9" name="Google Shape;179;p8"/>
            <p:cNvSpPr/>
            <p:nvPr/>
          </p:nvSpPr>
          <p:spPr>
            <a:xfrm>
              <a:off x="0" y="1223865"/>
              <a:ext cx="25120600" cy="1676400"/>
            </a:xfrm>
            <a:prstGeom prst="rect">
              <a:avLst/>
            </a:prstGeom>
            <a:solidFill>
              <a:srgbClr val="6BD4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" name="Google Shape;180;p8">
            <a:extLst>
              <a:ext uri="{FF2B5EF4-FFF2-40B4-BE49-F238E27FC236}">
                <a16:creationId xmlns:a16="http://schemas.microsoft.com/office/drawing/2014/main" id="{E8117D26-4E07-CE4B-9589-E3A939ED88A0}"/>
              </a:ext>
            </a:extLst>
          </p:cNvPr>
          <p:cNvSpPr txBox="1"/>
          <p:nvPr/>
        </p:nvSpPr>
        <p:spPr>
          <a:xfrm>
            <a:off x="-3" y="1575603"/>
            <a:ext cx="18288001" cy="1292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0"/>
              <a:buFont typeface="Arial"/>
              <a:buNone/>
            </a:pPr>
            <a:r>
              <a:rPr lang="en-US" sz="7000" b="0" i="0" u="none" strike="noStrike" cap="none" dirty="0">
                <a:solidFill>
                  <a:srgbClr val="E2EDF1"/>
                </a:solidFill>
                <a:latin typeface="Calibri"/>
                <a:ea typeface="Calibri"/>
                <a:cs typeface="Calibri"/>
                <a:sym typeface="Calibri"/>
              </a:rPr>
              <a:t>Diskutieren Sie in Gruppen</a:t>
            </a:r>
            <a:endParaRPr sz="1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1" name="Google Shape;181;p8" descr="EU Emblem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840200" y="9400506"/>
            <a:ext cx="1038985" cy="6932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8" descr="Europlanet logo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1386" y="9261120"/>
            <a:ext cx="3460994" cy="102588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" name="Group 1" descr="Question mark">
            <a:extLst>
              <a:ext uri="{FF2B5EF4-FFF2-40B4-BE49-F238E27FC236}">
                <a16:creationId xmlns:a16="http://schemas.microsoft.com/office/drawing/2014/main" id="{5E7BE3E5-095E-6843-AAF4-C4CA4F8502E8}"/>
              </a:ext>
            </a:extLst>
          </p:cNvPr>
          <p:cNvGrpSpPr/>
          <p:nvPr/>
        </p:nvGrpSpPr>
        <p:grpSpPr>
          <a:xfrm>
            <a:off x="6439765" y="3187112"/>
            <a:ext cx="5408470" cy="5408470"/>
            <a:chOff x="6439765" y="2931931"/>
            <a:chExt cx="5408470" cy="5408470"/>
          </a:xfrm>
        </p:grpSpPr>
        <p:sp>
          <p:nvSpPr>
            <p:cNvPr id="176" name="Google Shape;176;p8"/>
            <p:cNvSpPr/>
            <p:nvPr/>
          </p:nvSpPr>
          <p:spPr>
            <a:xfrm>
              <a:off x="7003472" y="3378751"/>
              <a:ext cx="4281055" cy="4453969"/>
            </a:xfrm>
            <a:prstGeom prst="ellipse">
              <a:avLst/>
            </a:prstGeom>
            <a:solidFill>
              <a:schemeClr val="accent1"/>
            </a:solidFill>
            <a:ln w="25400" cap="flat" cmpd="sng">
              <a:solidFill>
                <a:srgbClr val="395E8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83" name="Google Shape;183;p8" descr="Icon&#10;&#10;Description automatically generated"/>
            <p:cNvPicPr preferRelativeResize="0"/>
            <p:nvPr/>
          </p:nvPicPr>
          <p:blipFill rotWithShape="1">
            <a:blip r:embed="rId6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439765" y="2931931"/>
              <a:ext cx="5408470" cy="540847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" name="Title 4">
            <a:extLst>
              <a:ext uri="{FF2B5EF4-FFF2-40B4-BE49-F238E27FC236}">
                <a16:creationId xmlns:a16="http://schemas.microsoft.com/office/drawing/2014/main" id="{97995CED-454C-6F45-A928-C284635198F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860962" y="914203"/>
            <a:ext cx="12566073" cy="1143000"/>
          </a:xfrm>
        </p:spPr>
        <p:txBody>
          <a:bodyPr>
            <a:noAutofit/>
          </a:bodyPr>
          <a:lstStyle/>
          <a:p>
            <a:pPr rtl="0"/>
            <a:r>
              <a:rPr lang="en-US" sz="7000" b="0" i="0" dirty="0">
                <a:solidFill>
                  <a:srgbClr val="6BD4C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Was ist passiert? Warum?</a:t>
            </a:r>
            <a:endParaRPr lang="en-GB" sz="7000" dirty="0">
              <a:effectLst/>
            </a:endParaRPr>
          </a:p>
          <a:p>
            <a:endParaRPr lang="en-US" sz="7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315F"/>
        </a:solidFill>
        <a:effectLst/>
      </p:bgPr>
    </p:bg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0" descr="Acidic environment, which acts as an analogue to Mars’ past.&#13;&#10;"/>
          <p:cNvSpPr txBox="1"/>
          <p:nvPr/>
        </p:nvSpPr>
        <p:spPr>
          <a:xfrm>
            <a:off x="588105" y="4739760"/>
            <a:ext cx="6095250" cy="2492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571500" marR="0" lvl="0" indent="-571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3000"/>
              <a:buFont typeface="Arial" panose="020B0604020202020204" pitchFamily="34" charset="0"/>
              <a:buChar char="•"/>
            </a:pPr>
            <a:r>
              <a:rPr lang="en-US" sz="3600" b="0" i="0" u="none" strike="noStrike" cap="none" dirty="0">
                <a:solidFill>
                  <a:srgbClr val="E2EDF1"/>
                </a:solidFill>
                <a:latin typeface="Calibri"/>
                <a:ea typeface="Calibri"/>
                <a:cs typeface="Calibri"/>
                <a:sym typeface="Calibri"/>
              </a:rPr>
              <a:t>Saure Umgebung, die als Analogie zur Vergangenheit des Mars dient.</a:t>
            </a:r>
            <a:endParaRPr sz="36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" name="Google Shape;196;p30" descr="Rio Tinto, Spain">
            <a:extLst>
              <a:ext uri="{FF2B5EF4-FFF2-40B4-BE49-F238E27FC236}">
                <a16:creationId xmlns:a16="http://schemas.microsoft.com/office/drawing/2014/main" id="{CFB5A2DC-F497-B844-A432-7107A607AA3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21367147">
            <a:off x="7626021" y="1524523"/>
            <a:ext cx="9549640" cy="576159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grpSp>
        <p:nvGrpSpPr>
          <p:cNvPr id="12" name="Google Shape;203;p31">
            <a:extLst>
              <a:ext uri="{FF2B5EF4-FFF2-40B4-BE49-F238E27FC236}">
                <a16:creationId xmlns:a16="http://schemas.microsoft.com/office/drawing/2014/main" id="{44AED7CF-011D-9B40-A663-4BFF793614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8340401"/>
            <a:ext cx="18288000" cy="1946599"/>
            <a:chOff x="0" y="0"/>
            <a:chExt cx="25120600" cy="2900265"/>
          </a:xfrm>
        </p:grpSpPr>
        <p:pic>
          <p:nvPicPr>
            <p:cNvPr id="13" name="Google Shape;204;p31">
              <a:extLst>
                <a:ext uri="{FF2B5EF4-FFF2-40B4-BE49-F238E27FC236}">
                  <a16:creationId xmlns:a16="http://schemas.microsoft.com/office/drawing/2014/main" id="{C86AD9C0-CB6E-8340-A04B-6216A394A981}"/>
                </a:ext>
              </a:extLst>
            </p:cNvPr>
            <p:cNvPicPr preferRelativeResize="0"/>
            <p:nvPr/>
          </p:nvPicPr>
          <p:blipFill rotWithShape="1">
            <a:blip r:embed="rId4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75286" y="0"/>
              <a:ext cx="3899914" cy="157946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" name="Google Shape;205;p31">
              <a:extLst>
                <a:ext uri="{FF2B5EF4-FFF2-40B4-BE49-F238E27FC236}">
                  <a16:creationId xmlns:a16="http://schemas.microsoft.com/office/drawing/2014/main" id="{46F13222-6A36-1D40-B7F7-98AD9E2BE9CF}"/>
                </a:ext>
              </a:extLst>
            </p:cNvPr>
            <p:cNvSpPr/>
            <p:nvPr/>
          </p:nvSpPr>
          <p:spPr>
            <a:xfrm>
              <a:off x="0" y="1223865"/>
              <a:ext cx="25120600" cy="1676400"/>
            </a:xfrm>
            <a:prstGeom prst="rect">
              <a:avLst/>
            </a:prstGeom>
            <a:solidFill>
              <a:srgbClr val="6BD4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5" name="Google Shape;206;p31" descr="EU Emblem">
            <a:extLst>
              <a:ext uri="{FF2B5EF4-FFF2-40B4-BE49-F238E27FC236}">
                <a16:creationId xmlns:a16="http://schemas.microsoft.com/office/drawing/2014/main" id="{1D9522C4-00A0-2949-9214-29B1DF3D9716}"/>
              </a:ext>
            </a:extLst>
          </p:cNvPr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840200" y="9400506"/>
            <a:ext cx="1038985" cy="6932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207;p31" descr="Europlanet logo">
            <a:extLst>
              <a:ext uri="{FF2B5EF4-FFF2-40B4-BE49-F238E27FC236}">
                <a16:creationId xmlns:a16="http://schemas.microsoft.com/office/drawing/2014/main" id="{BA61BB81-7C8A-2247-AB9E-BBD018CF7602}"/>
              </a:ext>
            </a:extLst>
          </p:cNvPr>
          <p:cNvPicPr preferRelativeResize="0"/>
          <p:nvPr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1386" y="9261120"/>
            <a:ext cx="3460994" cy="102588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330B365-0D7B-D543-9F9F-B5FF94B26B8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98762" y="2665398"/>
            <a:ext cx="6747164" cy="1143000"/>
          </a:xfrm>
        </p:spPr>
        <p:txBody>
          <a:bodyPr>
            <a:noAutofit/>
          </a:bodyPr>
          <a:lstStyle/>
          <a:p>
            <a:pPr algn="l" rtl="0">
              <a:lnSpc>
                <a:spcPct val="130000"/>
              </a:lnSpc>
            </a:pPr>
            <a:r>
              <a:rPr lang="en-US" sz="7200" b="1" i="0" dirty="0">
                <a:solidFill>
                  <a:srgbClr val="6BD4C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Rio Tinto Fluss </a:t>
            </a:r>
            <a:r>
              <a:rPr lang="en-US" sz="7200" b="0" i="0" dirty="0">
                <a:solidFill>
                  <a:srgbClr val="6BD4C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Spanien</a:t>
            </a:r>
            <a:endParaRPr lang="en-GB" sz="7200" dirty="0">
              <a:effectLst/>
            </a:endParaRPr>
          </a:p>
          <a:p>
            <a:pPr algn="l">
              <a:lnSpc>
                <a:spcPct val="130000"/>
              </a:lnSpc>
            </a:pP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38331346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422</TotalTime>
  <Words>368</Words>
  <Application>Microsoft Macintosh PowerPoint</Application>
  <PresentationFormat>Custom</PresentationFormat>
  <Paragraphs>45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Calibri</vt:lpstr>
      <vt:lpstr>Arimo</vt:lpstr>
      <vt:lpstr>Arial</vt:lpstr>
      <vt:lpstr>Office Theme</vt:lpstr>
      <vt:lpstr>pH-Wert des Mars </vt:lpstr>
      <vt:lpstr>Zielsetzungen </vt:lpstr>
      <vt:lpstr>Was ist der pH-Wert? </vt:lpstr>
      <vt:lpstr>pH-Skala </vt:lpstr>
      <vt:lpstr>Diskutieren Sie darüber, wie Ihrer Meinung nach der pH-Wert auf dem Mars sein könnte? </vt:lpstr>
      <vt:lpstr>Wie können wir den pH-Wert feststellen? </vt:lpstr>
      <vt:lpstr>Wie kann man den pH-Wert messen? </vt:lpstr>
      <vt:lpstr>Was ist passiert? Warum? </vt:lpstr>
      <vt:lpstr>Rio Tinto Fluss Spanien </vt:lpstr>
      <vt:lpstr>Wie wirkt sich CO2 auf den pH-Wert aus? </vt:lpstr>
      <vt:lpstr>Wie könnte sich dies Ihrer Meinung nach auf die Bewohnbarkeit auswirken? </vt:lpstr>
      <vt:lpstr>Rekapitulation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Tony Thompson</dc:creator>
  <cp:keywords>, docId:C98E559C00B9DCC2B4823586B3160664</cp:keywords>
  <cp:lastModifiedBy>Europlanet</cp:lastModifiedBy>
  <cp:revision>12</cp:revision>
  <dcterms:created xsi:type="dcterms:W3CDTF">2020-10-04T14:06:34Z</dcterms:created>
  <dcterms:modified xsi:type="dcterms:W3CDTF">2024-05-20T23:26:20Z</dcterms:modified>
</cp:coreProperties>
</file>