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ptos Narrow" panose="020B0004020202020204" pitchFamily="34" charset="0"/>
      <p:regular r:id="rId16"/>
      <p:bold r:id="rId17"/>
      <p:italic r:id="rId18"/>
      <p:boldItalic r:id="rId19"/>
    </p:embeddedFont>
    <p:embeddedFont>
      <p:font typeface="Arimo" panose="020B0604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kR5TYJBeMHzd/CCGQMUl7u9a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86420"/>
  </p:normalViewPr>
  <p:slideViewPr>
    <p:cSldViewPr snapToGrid="0">
      <p:cViewPr varScale="1">
        <p:scale>
          <a:sx n="65" d="100"/>
          <a:sy n="65" d="100"/>
        </p:scale>
        <p:origin x="248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JZM0soeTp5o?hl=de&amp;amp;cc_lang_pref=de&amp;amp;cc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4thXp3lqGy4?hl=de&amp;amp;cc_lang_pref=de&amp;amp;cc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-Vulkanismus in der Region Tharsis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-Der Planet erwärmte sich durch Vulkanausbrüche, bei denen Asche und Gase in die Atmosphäre gelangten.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-Wahrscheinlich bildeten sich Wolken, und die Niederschläge regneten auf den Boden und bildeten in vielen Becken und Kratern Seen.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diesem Zeitalter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https://www.youtube.com/embed/JZM0soeTp5o?hl=de&amp;amp;cc_lang_pref=de&amp;amp;cc=1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dieser Epoche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https://www.youtube.com/embed/4thXp3lqGy4?hl=de&amp;amp;cc_lang_pref=de&amp;amp;cc=1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hyperlink" Target="https://www.google.com/url?sa=i&amp;url=https://courses.lumenlearning.com/boundless-chemistry/chapter/exceptions-to-the-octet-rule/&amp;psig=AOvVaw3HOM1rxbwYxFKI0oNwfhNy&amp;ust=1595426419459000&amp;source=images&amp;cd=vfe&amp;ved=0CAIQjRxqFwoTCOjd7vLA3uoCFQAAAAAdAAAAABA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embed/JZM0soeTp5o?hl=de&amp;amp;cc_lang_pref=de&amp;amp;cc=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embed/4thXp3lqGy4?hl=de&amp;amp;cc_lang_pref=de&amp;amp;cc=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5C00C-CFCB-0C4F-AD23-99A63E860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999" y="4477300"/>
            <a:ext cx="9569206" cy="1470025"/>
          </a:xfrm>
        </p:spPr>
        <p:txBody>
          <a:bodyPr>
            <a:noAutofit/>
          </a:bodyPr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Marschchemie</a:t>
            </a:r>
            <a:endParaRPr lang="en-GB" sz="8100" dirty="0">
              <a:effectLst/>
            </a:endParaRPr>
          </a:p>
          <a:p>
            <a:endParaRPr lang="en-US" sz="8100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 Chemie der </a:t>
            </a: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Marsoberfläche</a:t>
            </a:r>
            <a:r>
              <a:rPr lang="en-US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verstehen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8219CD-34D4-9B46-AE8F-CB4A05335332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wurde mit Mitteln aus dem Forschungs- und Innovationsprogramm Horizont 2020 der Europäischen Union unter der Finanzhilfevereinbarung Nr. 871149 gefördert.</a:t>
            </a:r>
          </a:p>
        </p:txBody>
      </p:sp>
      <p:pic>
        <p:nvPicPr>
          <p:cNvPr id="2" name="Google Shape;103;p3" descr="EU emblem">
            <a:extLst>
              <a:ext uri="{FF2B5EF4-FFF2-40B4-BE49-F238E27FC236}">
                <a16:creationId xmlns:a16="http://schemas.microsoft.com/office/drawing/2014/main" id="{093C16D9-0D61-AC7A-8DF3-9E71CE9D1B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 descr="Thinking Emoj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9850" y="3829211"/>
            <a:ext cx="3511550" cy="366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Question mark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4108" y="3714641"/>
            <a:ext cx="5163399" cy="378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F849B-9F5A-D64F-8233-7B7BBD9A2C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79072" y="886494"/>
            <a:ext cx="13729855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ist passiert? Warum?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  <p:sp>
        <p:nvSpPr>
          <p:cNvPr id="11" name="Google Shape;206;p8">
            <a:extLst>
              <a:ext uri="{FF2B5EF4-FFF2-40B4-BE49-F238E27FC236}">
                <a16:creationId xmlns:a16="http://schemas.microsoft.com/office/drawing/2014/main" id="{1601DF3B-5F8D-1442-B6EE-D2ED7589FFD6}"/>
              </a:ext>
            </a:extLst>
          </p:cNvPr>
          <p:cNvSpPr txBox="1"/>
          <p:nvPr/>
        </p:nvSpPr>
        <p:spPr>
          <a:xfrm>
            <a:off x="0" y="1566417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Diskutieren Sie in Gruppen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3535" y="7005041"/>
            <a:ext cx="3846061" cy="1965504"/>
            <a:chOff x="0" y="0"/>
            <a:chExt cx="7628442" cy="4128310"/>
          </a:xfrm>
        </p:grpSpPr>
        <p:pic>
          <p:nvPicPr>
            <p:cNvPr id="216" name="Google Shape;216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128310" cy="4128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 amt="50000"/>
            </a:blip>
            <a:srcRect/>
            <a:stretch/>
          </p:blipFill>
          <p:spPr>
            <a:xfrm>
              <a:off x="5180015" y="1350332"/>
              <a:ext cx="2448427" cy="24484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10" descr="Only permanent ice sheet outside of Antarctica &#13;&#10;Large areas of permafrost&#13;&#10;As cold as -20˚C!!"/>
          <p:cNvSpPr txBox="1"/>
          <p:nvPr/>
        </p:nvSpPr>
        <p:spPr>
          <a:xfrm>
            <a:off x="191386" y="2795914"/>
            <a:ext cx="5990127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Einzige permanente Eisdecke außerhalb der Antarktis 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Große Gebiete mit Permafrost</a:t>
            </a:r>
            <a:endParaRPr sz="3600" dirty="0"/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So kalt wie -20˚C!!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 descr="Europlanet 2024 RI Kangerlussuaq field site "/>
          <p:cNvPicPr preferRelativeResize="0"/>
          <p:nvPr/>
        </p:nvPicPr>
        <p:blipFill>
          <a:blip r:embed="rId6"/>
          <a:srcRect/>
          <a:stretch/>
        </p:blipFill>
        <p:spPr>
          <a:xfrm rot="-553854">
            <a:off x="8331180" y="2344237"/>
            <a:ext cx="7772439" cy="585985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23" name="Google Shape;22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4886508" y="6294868"/>
            <a:ext cx="1945310" cy="169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14254482" y="8329849"/>
            <a:ext cx="1996709" cy="17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11451797" y="327848"/>
            <a:ext cx="1531203" cy="133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 descr="Image credit: Aarhus University">
            <a:extLst>
              <a:ext uri="{FF2B5EF4-FFF2-40B4-BE49-F238E27FC236}">
                <a16:creationId xmlns:a16="http://schemas.microsoft.com/office/drawing/2014/main" id="{79E1221D-2112-A84C-8098-0720FE801A61}"/>
              </a:ext>
            </a:extLst>
          </p:cNvPr>
          <p:cNvSpPr txBox="1"/>
          <p:nvPr/>
        </p:nvSpPr>
        <p:spPr>
          <a:xfrm rot="21059455">
            <a:off x="14591011" y="7725988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Bildnachweis: Universität Aarhus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E8D86-2306-1148-A9C3-066563864D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953" y="1386852"/>
            <a:ext cx="10210800" cy="11430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  <a:buClr>
                <a:srgbClr val="000000"/>
              </a:buClr>
            </a:pPr>
            <a:r>
              <a:rPr lang="en-US" sz="7200" dirty="0" err="1">
                <a:solidFill>
                  <a:srgbClr val="6BD4CD"/>
                </a:solidFill>
                <a:sym typeface="Arial"/>
              </a:rPr>
              <a:t>Kangerlussuaq</a:t>
            </a:r>
            <a:r>
              <a:rPr lang="en-US" sz="7200" dirty="0">
                <a:solidFill>
                  <a:srgbClr val="6BD4CD"/>
                </a:solidFill>
                <a:sym typeface="Arial"/>
              </a:rPr>
              <a:t>, Grönland</a:t>
            </a:r>
            <a:endParaRPr lang="en-GB" sz="7200" dirty="0">
              <a:solidFill>
                <a:srgbClr val="6BD4CD"/>
              </a:solidFill>
              <a:sym typeface="Arial"/>
            </a:endParaRPr>
          </a:p>
          <a:p>
            <a:endParaRPr lang="en-US" sz="7000" dirty="0"/>
          </a:p>
        </p:txBody>
      </p:sp>
      <p:pic>
        <p:nvPicPr>
          <p:cNvPr id="3" name="Google Shape;103;p3" descr="EU emblem">
            <a:extLst>
              <a:ext uri="{FF2B5EF4-FFF2-40B4-BE49-F238E27FC236}">
                <a16:creationId xmlns:a16="http://schemas.microsoft.com/office/drawing/2014/main" id="{00FBC49F-810A-EB28-3041-F07DA92F580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253371"/>
            <a:ext cx="18288000" cy="2033629"/>
            <a:chOff x="0" y="-129667"/>
            <a:chExt cx="25120600" cy="3029932"/>
          </a:xfrm>
        </p:grpSpPr>
        <p:pic>
          <p:nvPicPr>
            <p:cNvPr id="231" name="Google Shape;23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797048" y="-129667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13" descr="iscuss in groups for 5 minutes&#13;&#10;Feedback thoughts"/>
          <p:cNvSpPr txBox="1"/>
          <p:nvPr/>
        </p:nvSpPr>
        <p:spPr>
          <a:xfrm>
            <a:off x="995393" y="7157321"/>
            <a:ext cx="123672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D8CF"/>
              </a:buClr>
              <a:buSzPts val="48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Diskutieren Sie in Gruppen 5 Minuten lang</a:t>
            </a:r>
            <a:endParaRPr sz="4800" b="0" i="0" u="none" strike="noStrike" cap="none" dirty="0">
              <a:solidFill>
                <a:srgbClr val="3ED8C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D8CF"/>
              </a:buClr>
              <a:buSzPts val="4800"/>
              <a:buFont typeface="Arial"/>
              <a:buChar char="•"/>
            </a:pPr>
            <a:r>
              <a:rPr lang="en-US" sz="4800" b="0" i="0" u="none" strike="noStrike" cap="none" dirty="0">
                <a:solidFill>
                  <a:srgbClr val="3ED8CF"/>
                </a:solidFill>
                <a:latin typeface="Calibri"/>
                <a:ea typeface="Calibri"/>
                <a:cs typeface="Calibri"/>
                <a:sym typeface="Calibri"/>
              </a:rPr>
              <a:t>Feedback Gedanken</a:t>
            </a:r>
            <a:endParaRPr dirty="0"/>
          </a:p>
        </p:txBody>
      </p:sp>
      <p:pic>
        <p:nvPicPr>
          <p:cNvPr id="235" name="Google Shape;235;p13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6003" y="2023771"/>
            <a:ext cx="11827175" cy="5478382"/>
            <a:chOff x="971492" y="1896823"/>
            <a:chExt cx="11275819" cy="5478382"/>
          </a:xfrm>
        </p:grpSpPr>
        <p:sp>
          <p:nvSpPr>
            <p:cNvPr id="238" name="Google Shape;238;p13" descr="Kangerlussuaq?.......................&#13;&#10;Sub-glacial lake on Mars?.......&#13;&#10;Neither?.................................&#13;&#10;Both?......................................&#13;&#10;"/>
            <p:cNvSpPr txBox="1"/>
            <p:nvPr/>
          </p:nvSpPr>
          <p:spPr>
            <a:xfrm>
              <a:off x="971492" y="1896823"/>
              <a:ext cx="10620616" cy="5478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n-US" sz="5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Kangerlussuaq</a:t>
              </a:r>
              <a:r>
                <a:rPr lang="en-US" sz="5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?..............................</a:t>
              </a:r>
              <a:endParaRPr sz="5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n-US" sz="5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Subglazialer See auf dem Mars?....</a:t>
              </a:r>
              <a:endParaRPr sz="5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n-US" sz="5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Weder </a:t>
              </a:r>
              <a:r>
                <a:rPr lang="en-US" sz="5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noch</a:t>
              </a:r>
              <a:r>
                <a:rPr lang="en-US" sz="5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?..................................</a:t>
              </a:r>
              <a:endParaRPr sz="5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Char char="•"/>
              </a:pPr>
              <a:r>
                <a:rPr lang="en-US" sz="5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Beide</a:t>
              </a:r>
              <a:r>
                <a:rPr lang="en-US" sz="5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?............................................</a:t>
              </a:r>
              <a:endParaRPr sz="5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1948929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1960362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3211965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3208721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4411044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4435868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3" descr="Tick box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0589" y="5671461"/>
              <a:ext cx="963808" cy="96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3" descr="Cross bo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87762" y="5681152"/>
              <a:ext cx="959549" cy="9595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7" name="Google Shape;247;p13" descr="Magnifying glass looking at microbes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723178" y="2227577"/>
            <a:ext cx="4834481" cy="430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66935D-F19C-E743-9DDF-CA4C72365C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2520" y="1060978"/>
            <a:ext cx="14683220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Glauben Sie, dass Leben in der Welt existieren könnte: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4" descr="Ice crystals."/>
          <p:cNvPicPr preferRelativeResize="0"/>
          <p:nvPr/>
        </p:nvPicPr>
        <p:blipFill rotWithShape="1">
          <a:blip r:embed="rId3">
            <a:alphaModFix/>
          </a:blip>
          <a:srcRect l="36225" t="19859" r="26769" b="7915"/>
          <a:stretch/>
        </p:blipFill>
        <p:spPr>
          <a:xfrm>
            <a:off x="6414206" y="1079715"/>
            <a:ext cx="3365483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 descr="Sublimation."/>
          <p:cNvPicPr preferRelativeResize="0"/>
          <p:nvPr/>
        </p:nvPicPr>
        <p:blipFill rotWithShape="1">
          <a:blip r:embed="rId4">
            <a:alphaModFix/>
          </a:blip>
          <a:srcRect l="23577" t="16674" r="39305" b="9816"/>
          <a:stretch/>
        </p:blipFill>
        <p:spPr>
          <a:xfrm>
            <a:off x="10125408" y="1064995"/>
            <a:ext cx="3394087" cy="448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 descr="Mars surface image.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56" name="Google Shape;25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Google Shape;25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59" name="Google Shape;25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62" name="Google Shape;262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497201"/>
            <a:chOff x="0" y="-28575"/>
            <a:chExt cx="3573877" cy="3329601"/>
          </a:xfrm>
        </p:grpSpPr>
        <p:sp>
          <p:nvSpPr>
            <p:cNvPr id="266" name="Google Shape;266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4" descr="What effect does salt have on the freezing point of water?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Welchen Einfluss hat Salz auf den Gefrierpunkt von Wasser?</a:t>
              </a:r>
              <a:endParaRPr dirty="0"/>
            </a:p>
          </p:txBody>
        </p:sp>
      </p:grpSp>
      <p:grpSp>
        <p:nvGrpSpPr>
          <p:cNvPr id="268" name="Google Shape;26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066314"/>
            <a:chOff x="0" y="-28575"/>
            <a:chExt cx="3573877" cy="2755085"/>
          </a:xfrm>
        </p:grpSpPr>
        <p:sp>
          <p:nvSpPr>
            <p:cNvPr id="269" name="Google Shape;269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4" descr="What is dry ice?&#13;&#10;What is permafrost?"/>
            <p:cNvSpPr txBox="1"/>
            <p:nvPr/>
          </p:nvSpPr>
          <p:spPr>
            <a:xfrm>
              <a:off x="0" y="1002961"/>
              <a:ext cx="3548477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Was ist Trockeneis?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Was ist Permafrost?</a:t>
              </a:r>
              <a:endParaRPr sz="28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497201"/>
            <a:chOff x="0" y="-28575"/>
            <a:chExt cx="3573877" cy="3329601"/>
          </a:xfrm>
        </p:grpSpPr>
        <p:sp>
          <p:nvSpPr>
            <p:cNvPr id="272" name="Google Shape;272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 descr="How does the chemistry on Mars affect habitability?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Wie wirkt sich die Chemie auf dem Mars auf die Bewohnbarkeit aus?</a:t>
              </a:r>
              <a:endParaRPr dirty="0"/>
            </a:p>
          </p:txBody>
        </p:sp>
      </p:grpSp>
      <p:grpSp>
        <p:nvGrpSpPr>
          <p:cNvPr id="274" name="Google Shape;27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720745"/>
            <a:chOff x="0" y="2229275"/>
            <a:chExt cx="5518740" cy="3627660"/>
          </a:xfrm>
        </p:grpSpPr>
        <p:sp>
          <p:nvSpPr>
            <p:cNvPr id="276" name="Google Shape;276;p14" descr="Answer these questions from what you have learned today:&#13;&#10;"/>
            <p:cNvSpPr txBox="1"/>
            <p:nvPr/>
          </p:nvSpPr>
          <p:spPr>
            <a:xfrm>
              <a:off x="0" y="2229275"/>
              <a:ext cx="5518740" cy="3627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4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Beantworten Sie diese Fragen auf der Grundlage dessen, was Sie heute gelernt haben:</a:t>
              </a:r>
              <a:endParaRPr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F7D60-8835-3E43-926B-C55C3DEA8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5969" y="55082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Rekapitulation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0" y="2539826"/>
            <a:ext cx="8163832" cy="6080038"/>
            <a:chOff x="-1" y="1824139"/>
            <a:chExt cx="10885109" cy="8106717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Am Ende dieser Lektion werden Sie in der Lage sein:</a:t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1" y="4349842"/>
              <a:ext cx="10885109" cy="5581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Verstehen, welchen Einfluss die Temperatur auf die Chemie des Mars hat</a:t>
              </a:r>
              <a:endParaRPr sz="3400"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4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Erklären Sie, wie der Salzgehalt den Gefrierpunkt beeinflusst</a:t>
              </a:r>
              <a:endParaRPr sz="3400"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4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Überprüfen Sie, wie sich all diese Faktoren auf die Bewohnbarkeit </a:t>
              </a:r>
              <a:r>
                <a:rPr lang="en-US" sz="3400" b="0" i="0" u="none" strike="noStrike" cap="none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auswirken</a:t>
              </a:r>
              <a:r>
                <a:rPr lang="en-US" sz="34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E98081-5ED1-F245-8E89-D97229F1F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4728" y="1868351"/>
            <a:ext cx="9007954" cy="1143000"/>
          </a:xfrm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  <a:buClr>
                <a:srgbClr val="000000"/>
              </a:buClr>
              <a:buSzPts val="7000"/>
            </a:pPr>
            <a:r>
              <a:rPr lang="en-US" sz="7000" dirty="0">
                <a:solidFill>
                  <a:srgbClr val="04345C"/>
                </a:solidFill>
              </a:rPr>
              <a:t>Zielsetzungen</a:t>
            </a:r>
            <a:br>
              <a:rPr lang="en-US" sz="7000" dirty="0">
                <a:solidFill>
                  <a:srgbClr val="000000"/>
                </a:solidFill>
              </a:rPr>
            </a:br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 descr="Image comparing the atmospheres of Mars and Ear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027" y="1514984"/>
            <a:ext cx="12345946" cy="7723624"/>
          </a:xfrm>
          <a:prstGeom prst="rect">
            <a:avLst/>
          </a:prstGeom>
          <a:noFill/>
          <a:ln w="127000" cap="flat" cmpd="sng">
            <a:solidFill>
              <a:srgbClr val="3ED8C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90413" y="6706753"/>
            <a:ext cx="2499574" cy="20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826" y="1247131"/>
            <a:ext cx="2499574" cy="2024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0EC13-1F8A-904F-8297-A1FAF26B2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0586" y="66626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Mars-Atmosphäre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3" name="Google Shape;1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5" name="Google Shape;125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98184" y="3025533"/>
            <a:ext cx="1318781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Chemische Formel -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3600" b="1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/>
          </a:p>
        </p:txBody>
      </p:sp>
      <p:pic>
        <p:nvPicPr>
          <p:cNvPr id="128" name="Google Shape;128;p4" descr="Carbon dioxide bonds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2622" y="4653997"/>
            <a:ext cx="6519085" cy="291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 descr="Mars image showing polar cap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211156" y="2713620"/>
            <a:ext cx="5880061" cy="588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9317425" y="2443777"/>
            <a:ext cx="411018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Festes CO</a:t>
            </a:r>
            <a:r>
              <a:rPr lang="en-US" sz="3600" b="0" i="0" u="none" strike="noStrike" cap="none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 den Polen des Mars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9072451" y="2167008"/>
            <a:ext cx="76200" cy="6173393"/>
          </a:xfrm>
          <a:prstGeom prst="straightConnector1">
            <a:avLst/>
          </a:prstGeom>
          <a:noFill/>
          <a:ln w="76200" cap="flat" cmpd="sng">
            <a:solidFill>
              <a:srgbClr val="92CCDC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32" name="Google Shape;13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2242614">
            <a:off x="14474720" y="1769940"/>
            <a:ext cx="1352929" cy="117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432797">
            <a:off x="14632484" y="8281314"/>
            <a:ext cx="1352929" cy="117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8E774-AC6D-F64D-B498-93DC62F55E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34477" y="1050844"/>
            <a:ext cx="12804177" cy="1143000"/>
          </a:xfrm>
        </p:spPr>
        <p:txBody>
          <a:bodyPr>
            <a:noAutofit/>
          </a:bodyPr>
          <a:lstStyle/>
          <a:p>
            <a:pPr rtl="0"/>
            <a:r>
              <a:rPr lang="en-US" sz="7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Einführung in Kohlendioxid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03078" y="4728803"/>
            <a:ext cx="622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link to video">
            <a:hlinkClick r:id="rId6"/>
            <a:extLst>
              <a:ext uri="{FF2B5EF4-FFF2-40B4-BE49-F238E27FC236}">
                <a16:creationId xmlns:a16="http://schemas.microsoft.com/office/drawing/2014/main" id="{EB60A2F3-4335-DD4E-B542-4FCC68C86E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590103"/>
            <a:ext cx="4176236" cy="4222857"/>
          </a:xfrm>
          <a:prstGeom prst="rect">
            <a:avLst/>
          </a:prstGeom>
        </p:spPr>
      </p:pic>
      <p:sp>
        <p:nvSpPr>
          <p:cNvPr id="11" name="Google Shape;191;p8" descr="Click button to link to video">
            <a:extLst>
              <a:ext uri="{FF2B5EF4-FFF2-40B4-BE49-F238E27FC236}">
                <a16:creationId xmlns:a16="http://schemas.microsoft.com/office/drawing/2014/main" id="{A2CC72DB-CD66-2E4D-94A9-090BC13B4CE2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53DA2-8131-6B4F-9383-48FD21F6F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094" y="1355380"/>
            <a:ext cx="11727341" cy="1143000"/>
          </a:xfrm>
        </p:spPr>
        <p:txBody>
          <a:bodyPr>
            <a:noAutofit/>
          </a:bodyPr>
          <a:lstStyle/>
          <a:p>
            <a:pPr rtl="0"/>
            <a:r>
              <a:rPr lang="en-US" sz="66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Kann Kohlendioxid schmelzen?</a:t>
            </a:r>
            <a:endParaRPr lang="en-GB" sz="6600" dirty="0">
              <a:effectLst/>
            </a:endParaRPr>
          </a:p>
          <a:p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74ADE-21B8-99B1-6333-C91E1F775DA9}"/>
              </a:ext>
            </a:extLst>
          </p:cNvPr>
          <p:cNvSpPr txBox="1"/>
          <p:nvPr/>
        </p:nvSpPr>
        <p:spPr>
          <a:xfrm>
            <a:off x="7553739" y="9198842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2" name="Google Shape;15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Image showing MARSIS instrument's dedection of signal indicating liquid water lake beneath the martian surface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3490" y="1556552"/>
            <a:ext cx="12121020" cy="681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Satellite and Mars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27692" y="6088073"/>
            <a:ext cx="2658782" cy="228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2422" y="1556552"/>
            <a:ext cx="2256990" cy="2256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921500" y="3724697"/>
            <a:ext cx="1765300" cy="135890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TextBox 11" descr="Image credit: USGS Astrogeology Science Center, Arizona State University, INAF">
            <a:extLst>
              <a:ext uri="{FF2B5EF4-FFF2-40B4-BE49-F238E27FC236}">
                <a16:creationId xmlns:a16="http://schemas.microsoft.com/office/drawing/2014/main" id="{EE837E99-2585-8E49-9097-D29F65C52061}"/>
              </a:ext>
            </a:extLst>
          </p:cNvPr>
          <p:cNvSpPr txBox="1"/>
          <p:nvPr/>
        </p:nvSpPr>
        <p:spPr>
          <a:xfrm>
            <a:off x="8631048" y="8412845"/>
            <a:ext cx="676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Bildnachweis: </a:t>
            </a:r>
            <a:r>
              <a:rPr lang="en-GB" dirty="0">
                <a:solidFill>
                  <a:schemeClr val="bg1"/>
                </a:solidFill>
              </a:rPr>
              <a:t>USGS Astrogeology Science </a:t>
            </a:r>
            <a:r>
              <a:rPr lang="en-GB" dirty="0" err="1">
                <a:solidFill>
                  <a:schemeClr val="bg1"/>
                </a:solidFill>
              </a:rPr>
              <a:t>Center</a:t>
            </a:r>
            <a:r>
              <a:rPr lang="en-GB" dirty="0">
                <a:solidFill>
                  <a:schemeClr val="bg1"/>
                </a:solidFill>
              </a:rPr>
              <a:t>, Arizona State University, INAF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3A09B-28A0-2941-8810-5D5104E6B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8891" y="728566"/>
            <a:ext cx="11790218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Subglazialer See auf dem Mars?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 descr="Image showing MARSIS instrument's dedection of signal indicating liquid water lake beneath the martian surface."/>
          <p:cNvPicPr preferRelativeResize="0"/>
          <p:nvPr/>
        </p:nvPicPr>
        <p:blipFill rotWithShape="1">
          <a:blip r:embed="rId3">
            <a:alphaModFix/>
          </a:blip>
          <a:srcRect t="14112" b="17987"/>
          <a:stretch/>
        </p:blipFill>
        <p:spPr>
          <a:xfrm>
            <a:off x="0" y="1162134"/>
            <a:ext cx="18297525" cy="6985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67" name="Google Shape;167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9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9" name="Google Shape;169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6800" y="4292600"/>
            <a:ext cx="914400" cy="9398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C3584-E10D-F646-95F5-AE4602C5F5C2}"/>
              </a:ext>
            </a:extLst>
          </p:cNvPr>
          <p:cNvSpPr txBox="1"/>
          <p:nvPr/>
        </p:nvSpPr>
        <p:spPr>
          <a:xfrm>
            <a:off x="8298056" y="8186513"/>
            <a:ext cx="162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Bildnachweis: ESA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3A73C-909B-004D-BBEC-216111B4C29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2315F"/>
                </a:solidFill>
              </a:rPr>
              <a:t>Bild des Sees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9" name="Google Shape;179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1" name="Google Shape;181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 descr="Snow truck illustration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08890" y="2216911"/>
            <a:ext cx="6870218" cy="619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 descr="Ice cube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6302" y="3152114"/>
            <a:ext cx="291829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 descr="Salt illust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740644" y="2942486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D8EB1-024A-F844-B34A-6FEA5788B6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7959" y="689255"/>
            <a:ext cx="12121908" cy="1143000"/>
          </a:xfrm>
        </p:spPr>
        <p:txBody>
          <a:bodyPr>
            <a:noAutofit/>
          </a:bodyPr>
          <a:lstStyle/>
          <a:p>
            <a:pPr rtl="0"/>
            <a:r>
              <a:rPr lang="en-US" sz="7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Salze und Gefrierpunkte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3850" y="5205775"/>
            <a:ext cx="3960300" cy="1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watch video">
            <a:hlinkClick r:id="rId6"/>
            <a:extLst>
              <a:ext uri="{FF2B5EF4-FFF2-40B4-BE49-F238E27FC236}">
                <a16:creationId xmlns:a16="http://schemas.microsoft.com/office/drawing/2014/main" id="{C5BD1844-688F-C043-85CE-6616019DD6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82" y="4590103"/>
            <a:ext cx="4176236" cy="4222857"/>
          </a:xfrm>
          <a:prstGeom prst="rect">
            <a:avLst/>
          </a:prstGeom>
        </p:spPr>
      </p:pic>
      <p:sp>
        <p:nvSpPr>
          <p:cNvPr id="11" name="Google Shape;191;p8">
            <a:extLst>
              <a:ext uri="{FF2B5EF4-FFF2-40B4-BE49-F238E27FC236}">
                <a16:creationId xmlns:a16="http://schemas.microsoft.com/office/drawing/2014/main" id="{836D0FA0-A67A-3548-9A9E-57FF6A33649E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2294-2E3F-A84E-88ED-1F6E50503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532" y="951888"/>
            <a:ext cx="17254330" cy="1143000"/>
          </a:xfrm>
        </p:spPr>
        <p:txBody>
          <a:bodyPr>
            <a:noAutofit/>
          </a:bodyPr>
          <a:lstStyle/>
          <a:p>
            <a:pPr rtl="0"/>
            <a:r>
              <a:rPr lang="en-US" sz="6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wirkt sich Salz auf die Gefriergeschwindigkeit aus?</a:t>
            </a:r>
            <a:endParaRPr lang="en-GB" sz="6000" dirty="0">
              <a:effectLst/>
            </a:endParaRPr>
          </a:p>
          <a:p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9812F-E9CB-1613-7B9E-883B1942AD60}"/>
              </a:ext>
            </a:extLst>
          </p:cNvPr>
          <p:cNvSpPr txBox="1"/>
          <p:nvPr/>
        </p:nvSpPr>
        <p:spPr>
          <a:xfrm>
            <a:off x="7553739" y="9198842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462</Words>
  <Application>Microsoft Macintosh PowerPoint</Application>
  <PresentationFormat>Custom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Arimo</vt:lpstr>
      <vt:lpstr>Aptos Narrow</vt:lpstr>
      <vt:lpstr>Arial</vt:lpstr>
      <vt:lpstr>Office Theme</vt:lpstr>
      <vt:lpstr>Marschchemie </vt:lpstr>
      <vt:lpstr>Zielsetzungen </vt:lpstr>
      <vt:lpstr>Die Mars-Atmosphäre </vt:lpstr>
      <vt:lpstr>Einführung in Kohlendioxid </vt:lpstr>
      <vt:lpstr>Kann Kohlendioxid schmelzen? </vt:lpstr>
      <vt:lpstr>Subglazialer See auf dem Mars? </vt:lpstr>
      <vt:lpstr>Bild des Sees</vt:lpstr>
      <vt:lpstr>Salze und Gefrierpunkte </vt:lpstr>
      <vt:lpstr>Wie wirkt sich Salz auf die Gefriergeschwindigkeit aus? </vt:lpstr>
      <vt:lpstr>Was ist passiert? Warum? </vt:lpstr>
      <vt:lpstr>Kangerlussuaq, Grönland </vt:lpstr>
      <vt:lpstr>Glauben Sie, dass Leben in der Welt existieren könnte: </vt:lpstr>
      <vt:lpstr>Rekapitulation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, docId:D05D2637B049B5854DB38EE616683D19</cp:keywords>
  <cp:lastModifiedBy>Europlanet</cp:lastModifiedBy>
  <cp:revision>10</cp:revision>
  <dcterms:created xsi:type="dcterms:W3CDTF">2006-08-16T00:00:00Z</dcterms:created>
  <dcterms:modified xsi:type="dcterms:W3CDTF">2024-05-20T20:58:17Z</dcterms:modified>
</cp:coreProperties>
</file>