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x/l0sFqQSQxmo+scXmTtkFHN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/>
    <p:restoredTop sz="94650"/>
  </p:normalViewPr>
  <p:slideViewPr>
    <p:cSldViewPr snapToGrid="0">
      <p:cViewPr varScale="1">
        <p:scale>
          <a:sx n="64" d="100"/>
          <a:sy n="64" d="100"/>
        </p:scale>
        <p:origin x="168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/embed/bdhcRrP31LM?hl=</a:t>
            </a:r>
            <a:r>
              <a:rPr lang="en-GB" dirty="0" err="1"/>
              <a:t>de&amp;amp;cc_lang_pref</a:t>
            </a:r>
            <a:r>
              <a:rPr lang="en-GB" dirty="0"/>
              <a:t>=</a:t>
            </a:r>
            <a:r>
              <a:rPr lang="en-GB" dirty="0" err="1"/>
              <a:t>de&amp;amp;cc</a:t>
            </a:r>
            <a:r>
              <a:rPr lang="en-GB" dirty="0"/>
              <a:t>=1</a:t>
            </a:r>
            <a:endParaRPr dirty="0"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dhcRrP31LM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embed/bdhcRrP31LM?hl=de&amp;amp;cc_lang_pref=de&amp;amp;cc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Gesättigte Salzlösungen verstehen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22A2-EA23-B54C-BB71-6629D151F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403" y="4200396"/>
            <a:ext cx="8477194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 auf dem Mars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C2C9E-B44C-0C4D-B73D-04F760C812E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967ACF11-15EC-BC5B-341D-68FA56CCE6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 descr="Image of crystals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Image of salt"/>
          <p:cNvPicPr preferRelativeResize="0"/>
          <p:nvPr/>
        </p:nvPicPr>
        <p:blipFill rotWithShape="1">
          <a:blip r:embed="rId4">
            <a:alphaModFix/>
          </a:blip>
          <a:srcRect l="24105" t="8908" r="39020" b="18978"/>
          <a:stretch/>
        </p:blipFill>
        <p:spPr>
          <a:xfrm>
            <a:off x="10147645" y="1089388"/>
            <a:ext cx="3371850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Image of briney lake"/>
          <p:cNvPicPr preferRelativeResize="0"/>
          <p:nvPr/>
        </p:nvPicPr>
        <p:blipFill rotWithShape="1">
          <a:blip r:embed="rId5">
            <a:alphaModFix/>
          </a:blip>
          <a:srcRect l="36875" t="9333" r="26006" b="14256"/>
          <a:stretch/>
        </p:blipFill>
        <p:spPr>
          <a:xfrm>
            <a:off x="13865216" y="1089388"/>
            <a:ext cx="3394083" cy="4395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5" name="Google Shape;225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 descr="Understand how crystallisation works.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Verstehen, wie die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Kristallisation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funktioniert.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28" name="Google Shape;228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Erklären Sie, wie man gesättigte und übersättigte Lösungen erhält.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497201"/>
            <a:chOff x="0" y="-28575"/>
            <a:chExt cx="3573877" cy="3329602"/>
          </a:xfrm>
        </p:grpSpPr>
        <p:sp>
          <p:nvSpPr>
            <p:cNvPr id="231" name="Google Shape;231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 descr="Reason how saturated salt solutions affect habitability.&#13;&#10;"/>
            <p:cNvSpPr txBox="1"/>
            <p:nvPr/>
          </p:nvSpPr>
          <p:spPr>
            <a:xfrm>
              <a:off x="0" y="1002961"/>
              <a:ext cx="3548477" cy="229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Begründen Sie, wie gesättigte Salzlösungen die Bewohnbarkeit beeinflussen.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4" descr="Now we can..."/>
          <p:cNvGrpSpPr/>
          <p:nvPr/>
        </p:nvGrpSpPr>
        <p:grpSpPr>
          <a:xfrm>
            <a:off x="1962211" y="8274725"/>
            <a:ext cx="4139055" cy="1680845"/>
            <a:chOff x="0" y="2229274"/>
            <a:chExt cx="5518740" cy="2241126"/>
          </a:xfrm>
        </p:grpSpPr>
        <p:sp>
          <p:nvSpPr>
            <p:cNvPr id="235" name="Google Shape;235;p14"/>
            <p:cNvSpPr txBox="1"/>
            <p:nvPr/>
          </p:nvSpPr>
          <p:spPr>
            <a:xfrm>
              <a:off x="0" y="2229274"/>
              <a:ext cx="5518740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Jetzt können wir...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128;p5" descr="Europlanet logo">
            <a:extLst>
              <a:ext uri="{FF2B5EF4-FFF2-40B4-BE49-F238E27FC236}">
                <a16:creationId xmlns:a16="http://schemas.microsoft.com/office/drawing/2014/main" id="{84D16D43-75FA-DB42-9BB6-1A3B92D1AC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F6977-1780-F745-992C-3E7556313D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549" y="7231790"/>
            <a:ext cx="5530371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Rekapitulation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B3EE4D6E-D131-8B28-8313-C122404D164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3054029"/>
            <a:ext cx="7920594" cy="6281025"/>
            <a:chOff x="0" y="1824139"/>
            <a:chExt cx="10560792" cy="8374701"/>
          </a:xfrm>
        </p:grpSpPr>
        <p:sp>
          <p:nvSpPr>
            <p:cNvPr id="98" name="Google Shape;9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dieser Lektion werden Sie in der Lage sein: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 descr="Learning points: Understand how crystallisation works.&#13;&#10;&#13;&#10;Understanding saturation points.&#13;&#10;&#13;&#10;Understand how do saturated salt solutions affect habitability.&#13;&#10;"/>
            <p:cNvSpPr txBox="1"/>
            <p:nvPr/>
          </p:nvSpPr>
          <p:spPr>
            <a:xfrm>
              <a:off x="0" y="4597306"/>
              <a:ext cx="10560792" cy="5601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Verstehen, wie die </a:t>
              </a:r>
              <a:r>
                <a:rPr lang="en-US" sz="36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Kristallisation 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funktioniert.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Die Sättigungspunkte verstehen.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Verstehen, wie gesättigte Salzlösungen die Bewohnbarkeit beeinflussen.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90;p2" descr="Europlanet logo">
            <a:extLst>
              <a:ext uri="{FF2B5EF4-FFF2-40B4-BE49-F238E27FC236}">
                <a16:creationId xmlns:a16="http://schemas.microsoft.com/office/drawing/2014/main" id="{248D2401-C10D-9240-BC06-170CF7C7FB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12D66-00EB-4542-BFD6-881F4A8EE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2294" y="2294951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Zielsetzungen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F9895BB1-5ADC-0B78-69D1-D5A451C3220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4" descr="What is solubility and a saturation point?&#13;&#10;"/>
          <p:cNvSpPr txBox="1"/>
          <p:nvPr/>
        </p:nvSpPr>
        <p:spPr>
          <a:xfrm>
            <a:off x="3427663" y="1781175"/>
            <a:ext cx="15891757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Was sind Löslichkeit und Sättigungspunkt?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Solubility = the maximum amount of a solute that can dissolve in a solvent at a specified temperature and pressure.&#13;&#10;&#13;&#10;It is measured in terms of the maximum amount of solute dissolved in a solvent at equilibrium.&#13;&#10;&#13;&#10;The resulting solution is called a saturated solution.&#13;&#10;"/>
          <p:cNvSpPr txBox="1"/>
          <p:nvPr/>
        </p:nvSpPr>
        <p:spPr>
          <a:xfrm>
            <a:off x="2362423" y="3366439"/>
            <a:ext cx="1481523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Löslichkeit = die maximale Menge eines gelösten Stoffes, die sich bei einer bestimmten Temperatur und einem bestimmten Druck in einem Lösungsmittel auflösen kann.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Sie wird in Form der maximalen Menge an gelösten Stoffen in einem Lösungsmittel im Gleichgewicht gemessen.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resultierende Lösung wird als gesättigte Lösung bezeichnet.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8C3241FC-C1B3-5943-A909-58B857FB3C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4F762-35A9-2141-A280-2BF0168CE5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0749" y="1124917"/>
            <a:ext cx="12787745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Einführung in die </a:t>
            </a:r>
            <a:r>
              <a:rPr lang="en-US" sz="7000" b="1" i="0" u="sng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Sättigung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4BAE73CF-403C-1FAF-2E1C-4E0885B33A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4" name="Google Shape;12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roplane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Full box of fi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3587" y="1714500"/>
            <a:ext cx="6600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File illustr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4034" y="1978831"/>
            <a:ext cx="3247679" cy="4395355"/>
          </a:xfrm>
          <a:prstGeom prst="rect">
            <a:avLst/>
          </a:prstGeom>
          <a:noFill/>
          <a:ln>
            <a:noFill/>
          </a:ln>
          <a:effectLst>
            <a:outerShdw blurRad="50800" dist="406400" dir="1302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31" name="Google Shape;131;p5" descr="File illustr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92520" y="4448935"/>
            <a:ext cx="3053715" cy="4132847"/>
          </a:xfrm>
          <a:prstGeom prst="rect">
            <a:avLst/>
          </a:prstGeom>
          <a:noFill/>
          <a:ln>
            <a:noFill/>
          </a:ln>
          <a:effectLst>
            <a:outerShdw blurRad="50800" dist="190500" dir="384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2" name="Google Shape;132;p5" descr="File illustr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16359" y="476530"/>
            <a:ext cx="2323443" cy="3144509"/>
          </a:xfrm>
          <a:prstGeom prst="rect">
            <a:avLst/>
          </a:prstGeom>
          <a:noFill/>
          <a:ln>
            <a:noFill/>
          </a:ln>
          <a:effectLst>
            <a:outerShdw blurRad="50800" dist="76200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3" name="Google Shape;133;p5" descr="Arrow"/>
          <p:cNvSpPr/>
          <p:nvPr/>
        </p:nvSpPr>
        <p:spPr>
          <a:xfrm rot="-3377720">
            <a:off x="5114887" y="4385354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 descr="Arrow"/>
          <p:cNvSpPr/>
          <p:nvPr/>
        </p:nvSpPr>
        <p:spPr>
          <a:xfrm rot="7629958">
            <a:off x="12483268" y="6344869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 descr="Arrow"/>
          <p:cNvSpPr/>
          <p:nvPr/>
        </p:nvSpPr>
        <p:spPr>
          <a:xfrm rot="3079156">
            <a:off x="13573102" y="1392445"/>
            <a:ext cx="514568" cy="2380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F18D9-1991-9A41-96DF-12274A143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9" y="688433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Super-Sättigung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90F776C3-F7EB-2A7D-F4EF-98EE7F2C9E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In the Argentinian Andes.&#13;&#10;Can be used as an analogue to past Mars due to high concentrations of CaCl2 salts.&#13;&#10;"/>
          <p:cNvSpPr txBox="1"/>
          <p:nvPr/>
        </p:nvSpPr>
        <p:spPr>
          <a:xfrm>
            <a:off x="428758" y="4150853"/>
            <a:ext cx="7332619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In den argentinischen Anden.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Kann 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aufgrund der 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hohen Konzentrationen von 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CaCl</a:t>
            </a:r>
            <a:r>
              <a:rPr lang="en-US" sz="3600" baseline="-25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Salzen 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als Analogon zum vergangenen Mars verwendet werden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 descr="Europlane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Laguna Negra, Argentina. "/>
          <p:cNvPicPr preferRelativeResize="0"/>
          <p:nvPr/>
        </p:nvPicPr>
        <p:blipFill>
          <a:blip r:embed="rId4"/>
          <a:srcRect/>
          <a:stretch/>
        </p:blipFill>
        <p:spPr>
          <a:xfrm>
            <a:off x="8513429" y="1969812"/>
            <a:ext cx="7332620" cy="548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 descr="Image credit (F. Gomez)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3732327" y="725332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Bildquelle: </a:t>
            </a:r>
            <a:r>
              <a:rPr lang="en-GB" sz="1200" dirty="0">
                <a:solidFill>
                  <a:schemeClr val="bg1"/>
                </a:solidFill>
              </a:rPr>
              <a:t>Fernando J. Gomez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oogle Shape;153;p13">
            <a:extLst>
              <a:ext uri="{FF2B5EF4-FFF2-40B4-BE49-F238E27FC236}">
                <a16:creationId xmlns:a16="http://schemas.microsoft.com/office/drawing/2014/main" id="{E096DD66-6E87-B14F-896D-72CCA6F1C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" name="Google Shape;154;p13">
              <a:extLst>
                <a:ext uri="{FF2B5EF4-FFF2-40B4-BE49-F238E27FC236}">
                  <a16:creationId xmlns:a16="http://schemas.microsoft.com/office/drawing/2014/main" id="{4A41B640-3092-C24C-8DD3-FC0BEA0F99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55;p13">
              <a:extLst>
                <a:ext uri="{FF2B5EF4-FFF2-40B4-BE49-F238E27FC236}">
                  <a16:creationId xmlns:a16="http://schemas.microsoft.com/office/drawing/2014/main" id="{89E2E5E7-09F8-4446-BD3F-7B5C754C0ABA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933FA5A-4FFA-A742-96D4-BB84405B4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886" y="1969395"/>
            <a:ext cx="8229600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Laguna Negra 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Argentinien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  <p:pic>
        <p:nvPicPr>
          <p:cNvPr id="4" name="Google Shape;127;p5" descr="EU emblem">
            <a:extLst>
              <a:ext uri="{FF2B5EF4-FFF2-40B4-BE49-F238E27FC236}">
                <a16:creationId xmlns:a16="http://schemas.microsoft.com/office/drawing/2014/main" id="{7083B432-75D4-4D19-2F5B-F2913F164E8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p5" descr="Europlanet logo">
            <a:extLst>
              <a:ext uri="{FF2B5EF4-FFF2-40B4-BE49-F238E27FC236}">
                <a16:creationId xmlns:a16="http://schemas.microsoft.com/office/drawing/2014/main" id="{AF95062B-1104-13A9-7405-0CA3956271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00" y="926280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 descr="Laguna Negra, Argentina"/>
          <p:cNvPicPr preferRelativeResize="0"/>
          <p:nvPr/>
        </p:nvPicPr>
        <p:blipFill>
          <a:blip r:embed="rId3"/>
          <a:srcRect/>
          <a:stretch/>
        </p:blipFill>
        <p:spPr>
          <a:xfrm>
            <a:off x="5241855" y="3038445"/>
            <a:ext cx="7804289" cy="540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3" name="Google Shape;15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4" name="Google Shape;154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13" descr="Microbe"/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3250341" y="3395397"/>
            <a:ext cx="2656495" cy="27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 descr="Salt sha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533" y="3861705"/>
            <a:ext cx="1951390" cy="368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0D147E-28BF-B846-86AA-CBB69950D6E0}"/>
              </a:ext>
            </a:extLst>
          </p:cNvPr>
          <p:cNvSpPr txBox="1"/>
          <p:nvPr/>
        </p:nvSpPr>
        <p:spPr>
          <a:xfrm>
            <a:off x="10677155" y="847411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Bildquelle: </a:t>
            </a:r>
            <a:r>
              <a:rPr lang="en-GB" sz="1200" dirty="0">
                <a:solidFill>
                  <a:schemeClr val="bg1"/>
                </a:solidFill>
              </a:rPr>
              <a:t>Fernando J Gomez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Google Shape;167;p13" descr="Microbe">
            <a:extLst>
              <a:ext uri="{FF2B5EF4-FFF2-40B4-BE49-F238E27FC236}">
                <a16:creationId xmlns:a16="http://schemas.microsoft.com/office/drawing/2014/main" id="{10E72804-ABAA-E844-A298-63A9BE06235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4292719" y="6426275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7;p13" descr="Microbe">
            <a:extLst>
              <a:ext uri="{FF2B5EF4-FFF2-40B4-BE49-F238E27FC236}">
                <a16:creationId xmlns:a16="http://schemas.microsoft.com/office/drawing/2014/main" id="{D44091DB-B939-EC4E-BF61-942E2DF7489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5845051" y="5158879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7;p13" descr="Microbe">
            <a:extLst>
              <a:ext uri="{FF2B5EF4-FFF2-40B4-BE49-F238E27FC236}">
                <a16:creationId xmlns:a16="http://schemas.microsoft.com/office/drawing/2014/main" id="{BF4E7C3D-1F59-424E-AEAB-39F0ECC3A473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5551419" y="683895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7;p13" descr="Microbe">
            <a:extLst>
              <a:ext uri="{FF2B5EF4-FFF2-40B4-BE49-F238E27FC236}">
                <a16:creationId xmlns:a16="http://schemas.microsoft.com/office/drawing/2014/main" id="{2D3F2A0C-2D81-BD48-9BC5-AF756A15C02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7057467" y="6629570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7;p13" descr="Microbe">
            <a:extLst>
              <a:ext uri="{FF2B5EF4-FFF2-40B4-BE49-F238E27FC236}">
                <a16:creationId xmlns:a16="http://schemas.microsoft.com/office/drawing/2014/main" id="{ED7DBC13-1822-E441-A30B-369DFC4DC40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0551629" y="673302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7;p13" descr="Microbe">
            <a:extLst>
              <a:ext uri="{FF2B5EF4-FFF2-40B4-BE49-F238E27FC236}">
                <a16:creationId xmlns:a16="http://schemas.microsoft.com/office/drawing/2014/main" id="{BD894B5E-9A4B-FF4C-82E8-1E5D6B35AEC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8107952" y="6907445"/>
            <a:ext cx="923284" cy="98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7;p13" descr="Microbe">
            <a:extLst>
              <a:ext uri="{FF2B5EF4-FFF2-40B4-BE49-F238E27FC236}">
                <a16:creationId xmlns:a16="http://schemas.microsoft.com/office/drawing/2014/main" id="{51F4564A-2A30-324C-8C9D-54563CE1EC2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9489897" y="6793562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8;p5" descr="Europlanet logo">
            <a:extLst>
              <a:ext uri="{FF2B5EF4-FFF2-40B4-BE49-F238E27FC236}">
                <a16:creationId xmlns:a16="http://schemas.microsoft.com/office/drawing/2014/main" id="{43315F90-B05C-FB4E-83AB-59C3A2698A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280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D0468-30BE-3242-9D9B-9E8F6E9735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523" y="1659366"/>
            <a:ext cx="17748419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n-US" sz="66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bewohnbar ist die Laguna Negra Ihrer Meinung nach?</a:t>
            </a:r>
            <a:endParaRPr lang="en-GB" sz="6600" dirty="0">
              <a:effectLst/>
            </a:endParaRPr>
          </a:p>
          <a:p>
            <a:pPr>
              <a:lnSpc>
                <a:spcPct val="120000"/>
              </a:lnSpc>
            </a:pPr>
            <a:endParaRPr lang="en-US" sz="6600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A8E22B3F-4747-D82C-2176-897CC686122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5" name="Google Shape;1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0111" y="4494452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llustration of cryst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9541" y="1746992"/>
            <a:ext cx="5564630" cy="71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8;p5" descr="Europlanet logo">
            <a:extLst>
              <a:ext uri="{FF2B5EF4-FFF2-40B4-BE49-F238E27FC236}">
                <a16:creationId xmlns:a16="http://schemas.microsoft.com/office/drawing/2014/main" id="{DEBDF2BC-8914-FF4A-9983-9EC30E2B2C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C7F0-6AAB-A74A-BB0F-9E165E843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5018" y="60324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Kristallisation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  <p:pic>
        <p:nvPicPr>
          <p:cNvPr id="3" name="Google Shape;127;p5" descr="EU emblem">
            <a:extLst>
              <a:ext uri="{FF2B5EF4-FFF2-40B4-BE49-F238E27FC236}">
                <a16:creationId xmlns:a16="http://schemas.microsoft.com/office/drawing/2014/main" id="{CB507F13-C402-F1D3-7C36-4A9B4FAFE12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" y="3126940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lick button to play video">
            <a:hlinkClick r:id="rId4"/>
            <a:extLst>
              <a:ext uri="{FF2B5EF4-FFF2-40B4-BE49-F238E27FC236}">
                <a16:creationId xmlns:a16="http://schemas.microsoft.com/office/drawing/2014/main" id="{C7FDA15D-B850-4749-BB4E-8B30DD1F1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2" name="Google Shape;144;p5" descr="Click button to play video">
            <a:hlinkClick r:id="rId6"/>
            <a:extLst>
              <a:ext uri="{FF2B5EF4-FFF2-40B4-BE49-F238E27FC236}">
                <a16:creationId xmlns:a16="http://schemas.microsoft.com/office/drawing/2014/main" id="{644D4656-7C5F-3D4C-B25F-6BEEA71AD7C7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672116B3-CA7B-D341-ADFF-40E74FFBC23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9A568-C8A6-D046-9A3D-A8333A5B4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804" y="949481"/>
            <a:ext cx="13837514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die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Kristallisation aus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2F972-175D-8BB7-F4A8-91515823A30E}"/>
              </a:ext>
            </a:extLst>
          </p:cNvPr>
          <p:cNvSpPr txBox="1"/>
          <p:nvPr/>
        </p:nvSpPr>
        <p:spPr>
          <a:xfrm>
            <a:off x="7813965" y="9027622"/>
            <a:ext cx="270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pic>
        <p:nvPicPr>
          <p:cNvPr id="4" name="Google Shape;127;p5" descr="EU emblem">
            <a:extLst>
              <a:ext uri="{FF2B5EF4-FFF2-40B4-BE49-F238E27FC236}">
                <a16:creationId xmlns:a16="http://schemas.microsoft.com/office/drawing/2014/main" id="{1921E6E9-B906-E3C2-4820-E56EA4279B7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1" name="Google Shape;20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8" descr="Crystal stru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690" y="3038056"/>
            <a:ext cx="6072620" cy="59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8;p5" descr="Europlanet logo">
            <a:extLst>
              <a:ext uri="{FF2B5EF4-FFF2-40B4-BE49-F238E27FC236}">
                <a16:creationId xmlns:a16="http://schemas.microsoft.com/office/drawing/2014/main" id="{DF238649-1012-5B42-93B0-D95B770A7F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A7A4DD6-FC13-804B-9137-7CCFBBA25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62746" y="1553522"/>
            <a:ext cx="11762509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n-US" sz="66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ist passiert? Warum?</a:t>
            </a:r>
            <a:endParaRPr lang="en-GB" sz="66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Diskutieren Sie in Gruppen</a:t>
            </a:r>
            <a:endParaRPr lang="en-GB" sz="6600" dirty="0">
              <a:effectLst/>
            </a:endParaRPr>
          </a:p>
          <a:p>
            <a:pPr>
              <a:lnSpc>
                <a:spcPct val="120000"/>
              </a:lnSpc>
            </a:pPr>
            <a:endParaRPr lang="en-US" sz="6600" dirty="0"/>
          </a:p>
        </p:txBody>
      </p:sp>
      <p:pic>
        <p:nvPicPr>
          <p:cNvPr id="2" name="Google Shape;127;p5" descr="EU emblem">
            <a:extLst>
              <a:ext uri="{FF2B5EF4-FFF2-40B4-BE49-F238E27FC236}">
                <a16:creationId xmlns:a16="http://schemas.microsoft.com/office/drawing/2014/main" id="{50ED4841-CC69-4E51-C301-956A1F646B6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353</Words>
  <Application>Microsoft Macintosh PowerPoint</Application>
  <PresentationFormat>Custom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Arimo</vt:lpstr>
      <vt:lpstr>Arial</vt:lpstr>
      <vt:lpstr>Office Theme</vt:lpstr>
      <vt:lpstr>Solen auf dem Mars </vt:lpstr>
      <vt:lpstr>Zielsetzungen </vt:lpstr>
      <vt:lpstr>Einführung in die Sättigung </vt:lpstr>
      <vt:lpstr>Super-Sättigung </vt:lpstr>
      <vt:lpstr>Laguna Negra Argentinien </vt:lpstr>
      <vt:lpstr>Wie bewohnbar ist die Laguna Negra Ihrer Meinung nach? </vt:lpstr>
      <vt:lpstr>Kristallisation </vt:lpstr>
      <vt:lpstr>Wie sieht die Kristallisation aus? </vt:lpstr>
      <vt:lpstr>Was ist passiert? Warum? Diskutieren Sie in Gruppen </vt:lpstr>
      <vt:lpstr>Rekapitulation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keywords>, docId:B2463A22167C0BF642F3E97B7BC8A6E3</cp:keywords>
  <cp:lastModifiedBy>Europlanet</cp:lastModifiedBy>
  <cp:revision>11</cp:revision>
  <dcterms:created xsi:type="dcterms:W3CDTF">2006-08-16T00:00:00Z</dcterms:created>
  <dcterms:modified xsi:type="dcterms:W3CDTF">2024-05-20T22:09:25Z</dcterms:modified>
</cp:coreProperties>
</file>