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vFjujqyMSgp6SWi3sfX0qjt4+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86420"/>
  </p:normalViewPr>
  <p:slideViewPr>
    <p:cSldViewPr snapToGrid="0">
      <p:cViewPr varScale="1">
        <p:scale>
          <a:sx n="65" d="100"/>
          <a:sy n="65" d="100"/>
        </p:scale>
        <p:origin x="248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V2X3rW53YiE?hl=de&amp;amp;cc_lang_pref=de&amp;amp;cc=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-Weniger Auswirkungen, da die globale geologische Aktivität nachgelassen hat.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-Vulkane brachen Schwefeldioxid und Wasser aus, wodurch die Oberfläche sauer wurde.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-Das Klima wurde kälter und ein Großteil des Wassers wurde wahrscheinlich als Permafrost oder unterirdisches Eis eingeschlossen.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-dicke Atmosphäre, die die Wärme zurückhält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-Große Ozeane bei hohen Temperaturen.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-Die Atmosphäre wurde in dieser Epoche dünner und das Wasser kühlte ab, aber würde dieses Wasser bewohnbar sein?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 Narrow" panose="020B0004020202020204" pitchFamily="34" charset="0"/>
                <a:hlinkClick r:id="rId3"/>
              </a:rPr>
              <a:t>https://www.youtube.com/embed/V2X3rW53YiE?hl=de&amp;amp;cc_lang_pref=de&amp;amp;cc=1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-Vulkanismus in der Region Tharsis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-Der Planet erwärmte sich durch Vulkanausbrüche, bei denen Asche und Gase in die Atmosphäre gelangten.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-Wahrscheinlich bildeten sich Wolken, und die Niederschläge regneten auf den Boden und bildeten in vielen Becken und Kratern Seen.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https://www.youtube.com/embed/V2X3rW53YiE?hl=de&amp;amp;cc_lang_pref=de&amp;amp;cc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 dirty="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3200400" y="5469009"/>
            <a:ext cx="11887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War der Rote Planet jemals bewohnbar?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3460994" y="3908741"/>
            <a:ext cx="1108605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lang="en-US" sz="6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Eine kurze Geschichte des Mars</a:t>
            </a:r>
            <a:endParaRPr sz="6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" descr="Europlanet logo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2" descr="EU embl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95" name="Google Shape;9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6F7E78-A43B-504A-81BA-1A604F4E0218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wurde mit Mitteln aus dem Forschungs- und Innovationsprogramm Horizont 2020 der Europäischen Union unter der Finanzhilfevereinbarung Nr. 871149 gefördert.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0848AB-F40F-D849-9BCA-CC5515EC8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Eine kurze Geschichte des Mars</a:t>
            </a:r>
            <a:endParaRPr lang="en-GB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11" name="Google Shape;211;p11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1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11"/>
          <p:cNvSpPr txBox="1"/>
          <p:nvPr/>
        </p:nvSpPr>
        <p:spPr>
          <a:xfrm>
            <a:off x="0" y="285748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Vor 3,7 - 2,9 Milliarden Jahren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0" i="0" u="none" strike="noStrike" cap="none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Hesperianisches </a:t>
            </a:r>
            <a:r>
              <a:rPr lang="en-US" sz="7000" b="0" i="0" u="none" strike="noStrike" cap="none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Zeitalter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7903291" y="3182742"/>
            <a:ext cx="9747494" cy="594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Weniger Auswirkungen und </a:t>
            </a:r>
            <a:r>
              <a:rPr lang="en-US" sz="3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geologische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Aktivitäten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Vulkane stießen Schwefeldioxid und Wasser aus, wodurch die Oberfläche 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sauer 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wurde.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Kälteres Klima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Der größte Teil des Wassers ist als Permafrost oder unterirdisches Eis eingeschlossen.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1" descr="Illustration of hot and co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9786" y="3477061"/>
            <a:ext cx="4574045" cy="457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A92C9E-6262-EA4B-8EA1-77908BD6674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Hesperianisches Zeitalter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23" name="Google Shape;223;p12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2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12"/>
          <p:cNvSpPr txBox="1"/>
          <p:nvPr/>
        </p:nvSpPr>
        <p:spPr>
          <a:xfrm>
            <a:off x="0" y="285748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Vor 2,9 Milliarden Jahren bis heute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7000" b="0" i="0" u="none" strike="noStrike" cap="none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Amazonaszeitalter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7038045" y="2894300"/>
            <a:ext cx="10321647" cy="61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Die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jüngste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Periode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marsianischen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Geschichte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Das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Amazonasgebiet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umfasst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mindestens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die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Hälfte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gesamten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Geschichte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Planeten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Gegenwärtig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ist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die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Marsoberfläche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kalt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von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giftigen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Salzen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bedeckt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und von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ultravioletter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Strahlung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bombardiert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2" descr="Illustration of Mars rover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3186069"/>
            <a:ext cx="6846659" cy="455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CF379D-7578-944F-B76F-D8DA5F2EA0E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Amazonaszeitalter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35" name="Google Shape;235;p13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13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13"/>
          <p:cNvSpPr txBox="1"/>
          <p:nvPr/>
        </p:nvSpPr>
        <p:spPr>
          <a:xfrm>
            <a:off x="0" y="285748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Bewohnbarkeit</a:t>
            </a:r>
            <a:endParaRPr sz="7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Vergangenheit und Gegenwart...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1321899" y="3102682"/>
            <a:ext cx="15771355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- </a:t>
            </a:r>
            <a:r>
              <a:rPr lang="en-US" sz="4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Welche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 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der </a:t>
            </a:r>
            <a:r>
              <a:rPr lang="en-US" sz="4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Epochen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der </a:t>
            </a:r>
            <a:r>
              <a:rPr lang="en-US" sz="4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Marsgeschichte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könnte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Ihrer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Meinung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nach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am </a:t>
            </a:r>
            <a:r>
              <a:rPr lang="en-US" sz="4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ehesten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Leben </a:t>
            </a:r>
            <a:r>
              <a:rPr lang="en-US" sz="4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beherbergen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?</a:t>
            </a:r>
          </a:p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US" sz="40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</a:t>
            </a:r>
            <a:r>
              <a:rPr lang="en-US" sz="4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Warum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? </a:t>
            </a:r>
            <a:r>
              <a:rPr lang="en-US" sz="4000" b="0" i="0" u="none" strike="noStrike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Diskutieren</a:t>
            </a:r>
            <a:r>
              <a:rPr lang="en-US" sz="40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Sie in Gruppen.</a:t>
            </a:r>
          </a:p>
        </p:txBody>
      </p:sp>
      <p:pic>
        <p:nvPicPr>
          <p:cNvPr id="242" name="Google Shape;242;p13" descr="EU embl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3" descr="Europlanet logo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llustration of Mars and microbes">
            <a:extLst>
              <a:ext uri="{FF2B5EF4-FFF2-40B4-BE49-F238E27FC236}">
                <a16:creationId xmlns:a16="http://schemas.microsoft.com/office/drawing/2014/main" id="{5D9621D3-D64F-1D42-96B3-6F3CFE0B84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285" y="3975860"/>
            <a:ext cx="5185974" cy="5185974"/>
          </a:xfrm>
          <a:prstGeom prst="rect">
            <a:avLst/>
          </a:prstGeom>
        </p:spPr>
      </p:pic>
      <p:pic>
        <p:nvPicPr>
          <p:cNvPr id="239" name="Google Shape;239;p13" descr="Microbe illustration"/>
          <p:cNvPicPr preferRelativeResize="0"/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0846">
            <a:off x="12122659" y="5528998"/>
            <a:ext cx="2303725" cy="208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39;p13" descr="Microbe illustration">
            <a:extLst>
              <a:ext uri="{FF2B5EF4-FFF2-40B4-BE49-F238E27FC236}">
                <a16:creationId xmlns:a16="http://schemas.microsoft.com/office/drawing/2014/main" id="{DF5CC539-C077-214A-8C9A-FE3367914594}"/>
              </a:ext>
            </a:extLst>
          </p:cNvPr>
          <p:cNvPicPr preferRelativeResize="0"/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0846">
            <a:off x="13551684" y="5347059"/>
            <a:ext cx="1183982" cy="112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39;p13" descr="Microbe illustration">
            <a:extLst>
              <a:ext uri="{FF2B5EF4-FFF2-40B4-BE49-F238E27FC236}">
                <a16:creationId xmlns:a16="http://schemas.microsoft.com/office/drawing/2014/main" id="{B75AF945-464D-0A49-A9F9-248E0348B0AE}"/>
              </a:ext>
            </a:extLst>
          </p:cNvPr>
          <p:cNvPicPr preferRelativeResize="0"/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0846">
            <a:off x="13901267" y="6399391"/>
            <a:ext cx="1183982" cy="11272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E3C06B-65C2-7F40-B987-CDB49B41C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Bewohnbarkeit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 descr="Image of surface of Mar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208" y="1089388"/>
            <a:ext cx="3371850" cy="4463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50" name="Google Shape;250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1" name="Google Shape;251;p14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2" name="Google Shape;252;p14" descr="Image of surface of Mars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7450" y="1089388"/>
            <a:ext cx="3371850" cy="446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 descr="Image of DNA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7645" y="1089388"/>
            <a:ext cx="3371850" cy="4463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55" name="Google Shape;255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6" name="Google Shape;256;p14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7" name="Google Shape;25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58" name="Google Shape;258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9" name="Google Shape;259;p14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0" name="Google Shape;26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5473590"/>
            <a:ext cx="2680408" cy="2533742"/>
            <a:chOff x="0" y="-28575"/>
            <a:chExt cx="3573877" cy="3378322"/>
          </a:xfrm>
        </p:grpSpPr>
        <p:sp>
          <p:nvSpPr>
            <p:cNvPr id="262" name="Google Shape;262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4" descr="Understand how Mars has changed over time"/>
            <p:cNvSpPr txBox="1"/>
            <p:nvPr/>
          </p:nvSpPr>
          <p:spPr>
            <a:xfrm>
              <a:off x="0" y="764425"/>
              <a:ext cx="3548477" cy="2585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Verstehen, wie sich der Mars im Laufe der Zeit verändert hat.</a:t>
              </a:r>
              <a:endParaRPr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14465" y="5447450"/>
            <a:ext cx="3026128" cy="3846282"/>
            <a:chOff x="-238536" y="-28575"/>
            <a:chExt cx="4034837" cy="5128376"/>
          </a:xfrm>
        </p:grpSpPr>
        <p:sp>
          <p:nvSpPr>
            <p:cNvPr id="265" name="Google Shape;265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4" descr="Hypothesise how this has affected accessibility"/>
            <p:cNvSpPr txBox="1"/>
            <p:nvPr/>
          </p:nvSpPr>
          <p:spPr>
            <a:xfrm>
              <a:off x="-238536" y="790929"/>
              <a:ext cx="4034837" cy="4308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 err="1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Stellen</a:t>
              </a:r>
              <a:r>
                <a:rPr lang="en-US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 Sie </a:t>
              </a:r>
              <a:r>
                <a:rPr lang="en-US" sz="2800" b="0" i="0" u="none" strike="noStrike" cap="none" dirty="0" err="1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Hypothesen</a:t>
              </a:r>
              <a:r>
                <a:rPr lang="en-US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darüber</a:t>
              </a:r>
              <a:r>
                <a:rPr lang="en-US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 auf, wie sich dies auf sein Bewohnbarkeit ausgewirkt hat.</a:t>
              </a:r>
              <a:endParaRPr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5447450"/>
            <a:ext cx="2680408" cy="3193572"/>
            <a:chOff x="0" y="-28575"/>
            <a:chExt cx="3573877" cy="4258096"/>
          </a:xfrm>
        </p:grpSpPr>
        <p:sp>
          <p:nvSpPr>
            <p:cNvPr id="268" name="Google Shape;268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4" descr="Draw a conclusion as to which era was most habitable."/>
            <p:cNvSpPr txBox="1"/>
            <p:nvPr/>
          </p:nvSpPr>
          <p:spPr>
            <a:xfrm>
              <a:off x="0" y="782424"/>
              <a:ext cx="3548477" cy="3447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Ziehen Sie eine Schlussfolgerung darüber, welches Zeitalter am bewohnbarsten war.</a:t>
              </a:r>
              <a:endParaRPr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4" descr="Text box: Recap"/>
          <p:cNvGrpSpPr/>
          <p:nvPr/>
        </p:nvGrpSpPr>
        <p:grpSpPr>
          <a:xfrm>
            <a:off x="1028701" y="6595625"/>
            <a:ext cx="5072566" cy="3359944"/>
            <a:chOff x="0" y="-9525"/>
            <a:chExt cx="5518740" cy="4479925"/>
          </a:xfrm>
        </p:grpSpPr>
        <p:sp>
          <p:nvSpPr>
            <p:cNvPr id="271" name="Google Shape;271;p14"/>
            <p:cNvSpPr txBox="1"/>
            <p:nvPr/>
          </p:nvSpPr>
          <p:spPr>
            <a:xfrm>
              <a:off x="0" y="-9525"/>
              <a:ext cx="5518739" cy="3250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6600" b="0" i="0" u="none" strike="noStrike" cap="none" dirty="0">
                  <a:solidFill>
                    <a:srgbClr val="E2EDF1"/>
                  </a:solidFill>
                  <a:latin typeface="Calibri"/>
                  <a:ea typeface="Calibri"/>
                  <a:cs typeface="Calibri"/>
                  <a:sym typeface="Calibri"/>
                </a:rPr>
                <a:t>Rekapitulation</a:t>
              </a:r>
              <a:endParaRPr sz="6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4"/>
            <p:cNvSpPr txBox="1"/>
            <p:nvPr/>
          </p:nvSpPr>
          <p:spPr>
            <a:xfrm>
              <a:off x="0" y="2229274"/>
              <a:ext cx="5518740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Jetzt können wir...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4" name="Google Shape;274;p14" descr="EU emblem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4" descr="Europlanet logo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889D9C-B999-2342-A445-FBF04B4202C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Rekapitulation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AE6F4F-73AE-B947-8479-398E271614E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Zielsetzungen</a:t>
            </a:r>
            <a:endParaRPr lang="en-GB" dirty="0">
              <a:effectLst/>
            </a:endParaRPr>
          </a:p>
        </p:txBody>
      </p:sp>
      <p:sp>
        <p:nvSpPr>
          <p:cNvPr id="101" name="Google Shape;10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699" y="807439"/>
            <a:ext cx="9633857" cy="8450861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7732" y="687954"/>
            <a:ext cx="9476280" cy="8453681"/>
            <a:chOff x="-556918" y="-291593"/>
            <a:chExt cx="12635039" cy="11271572"/>
          </a:xfrm>
        </p:grpSpPr>
        <p:sp>
          <p:nvSpPr>
            <p:cNvPr id="103" name="Google Shape;103;p3"/>
            <p:cNvSpPr txBox="1"/>
            <p:nvPr/>
          </p:nvSpPr>
          <p:spPr>
            <a:xfrm>
              <a:off x="-556918" y="-291593"/>
              <a:ext cx="10254073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en-US" sz="70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Zielsetzungen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-556918" y="1530541"/>
              <a:ext cx="10254076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Am Ende dieser Lektion werden Sie in der Lage sein: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-556918" y="3654898"/>
              <a:ext cx="12635039" cy="7325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000"/>
                <a:buFont typeface="Arial" panose="020B0604020202020204" pitchFamily="34" charset="0"/>
                <a:buChar char="•"/>
              </a:pPr>
              <a:r>
                <a:rPr lang="en-US" sz="34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Verstehen, wie sich der Mars im Laufe der Zeit verändert hat.</a:t>
              </a:r>
              <a:endParaRPr sz="3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600"/>
                <a:buFont typeface="Arial" panose="020B0604020202020204" pitchFamily="34" charset="0"/>
                <a:buChar char="•"/>
              </a:pPr>
              <a:r>
                <a:rPr lang="en-GB" sz="34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Stellen Sie Hypothesen darüber auf</a:t>
              </a:r>
              <a:r>
                <a:rPr lang="en-US" sz="34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, wie sich dies auf seine Bewohnbarkeit ausgewirkt hat.</a:t>
              </a:r>
              <a:endParaRPr sz="3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345C"/>
                </a:buClr>
                <a:buSzPts val="3600"/>
                <a:buFont typeface="Arial" panose="020B0604020202020204" pitchFamily="34" charset="0"/>
                <a:buChar char="•"/>
              </a:pPr>
              <a:r>
                <a:rPr lang="en-US" sz="34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Ziehen Sie eine Schlussfolgerung darüber, in welcher Epoche der Marsgeschichte am ehesten Leben möglich war</a:t>
              </a:r>
              <a:r>
                <a:rPr lang="en-US" sz="34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3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7" name="Google Shape;107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3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575930-2296-B04D-AD30-6C7716C028D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Mars-Zeitleiste</a:t>
            </a:r>
            <a:endParaRPr lang="en-GB" dirty="0">
              <a:effectLst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3427663" y="197931"/>
            <a:ext cx="1589175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Mars-Zeitleiste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8" name="Google Shape;118;p4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4"/>
          <p:cNvSpPr txBox="1"/>
          <p:nvPr/>
        </p:nvSpPr>
        <p:spPr>
          <a:xfrm>
            <a:off x="2922164" y="3198116"/>
            <a:ext cx="14186681" cy="568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Auf der </a:t>
            </a:r>
            <a:r>
              <a:rPr lang="en-US" sz="4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Erde</a:t>
            </a: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Auf dem Mars?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en-US" sz="44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Vor</a:t>
            </a:r>
            <a:r>
              <a:rPr lang="en-US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-Noachian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en-US" sz="44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Noachische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Hesperian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Amazonas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609697" y="1570294"/>
            <a:ext cx="15891757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2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Wie </a:t>
            </a:r>
            <a:r>
              <a:rPr lang="en-US" sz="42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können</a:t>
            </a:r>
            <a:r>
              <a:rPr lang="en-US" sz="42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2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wir</a:t>
            </a:r>
            <a:r>
              <a:rPr lang="en-US" sz="42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die </a:t>
            </a:r>
            <a:r>
              <a:rPr lang="en-US" sz="42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Geschichte</a:t>
            </a:r>
            <a:r>
              <a:rPr lang="en-US" sz="42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2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eines</a:t>
            </a:r>
            <a:r>
              <a:rPr lang="en-US" sz="42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2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Planeten</a:t>
            </a:r>
            <a:r>
              <a:rPr lang="en-US" sz="42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2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seit</a:t>
            </a:r>
            <a:r>
              <a:rPr lang="en-US" sz="42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seiner </a:t>
            </a:r>
            <a:r>
              <a:rPr lang="en-US" sz="42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Entstehung</a:t>
            </a:r>
            <a:r>
              <a:rPr lang="en-US" sz="42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2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zusammensetzen</a:t>
            </a:r>
            <a:r>
              <a:rPr lang="en-US" sz="42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4" descr="Illustration of Earth and Ma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6186" y="3023546"/>
            <a:ext cx="5884571" cy="5781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EU emblem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Europlanet logo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31" name="Google Shape;131;p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5"/>
          <p:cNvSpPr txBox="1"/>
          <p:nvPr/>
        </p:nvSpPr>
        <p:spPr>
          <a:xfrm>
            <a:off x="-1" y="77281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Vor 4,5 - 4,1 Milliarden Jahren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 Vor-Noachische Ära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8153400" y="2572695"/>
            <a:ext cx="9339470" cy="620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b="1" i="0" u="sng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Beginn der Ära</a:t>
            </a:r>
            <a:endParaRPr sz="3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Die dichte Atmosphäre hält die Wärme zurück.</a:t>
            </a:r>
            <a:endParaRPr sz="3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Große (sehr heiße!) Ozeane.</a:t>
            </a:r>
            <a:endParaRPr sz="3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36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b="1" i="0" u="sng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Ende einer Ära</a:t>
            </a:r>
            <a:endParaRPr sz="3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Die Atmosphäre wurde dünner.</a:t>
            </a:r>
            <a:endParaRPr sz="3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Infolgedessen wird Wasser gekühlt.</a:t>
            </a:r>
            <a:endParaRPr sz="3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</a:pPr>
            <a:r>
              <a:rPr lang="en-US" sz="3600" b="0" i="0" u="none" strike="noStrike" cap="none" dirty="0">
                <a:solidFill>
                  <a:srgbClr val="6BD4CD"/>
                </a:solidFill>
                <a:latin typeface="Calibri" panose="020F0502020204030204" pitchFamily="34" charset="0"/>
                <a:ea typeface="Arimo"/>
                <a:cs typeface="Calibri" panose="020F0502020204030204" pitchFamily="34" charset="0"/>
                <a:sym typeface="Arimo"/>
              </a:rPr>
              <a:t>Wäre dieses Wasser bewohnbar?</a:t>
            </a:r>
            <a:endParaRPr sz="3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36" name="Google Shape;136;p5" descr="EU embl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Europlanet logo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llustration of Mars with water">
            <a:extLst>
              <a:ext uri="{FF2B5EF4-FFF2-40B4-BE49-F238E27FC236}">
                <a16:creationId xmlns:a16="http://schemas.microsoft.com/office/drawing/2014/main" id="{CB9D4E11-6B7F-D54D-8151-426715634D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972" y="2247931"/>
            <a:ext cx="5791138" cy="5791138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596179-E3F9-FC41-93F6-74F48AB0419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Vor-Noachische </a:t>
            </a:r>
            <a:r>
              <a:rPr lang="en-US" dirty="0"/>
              <a:t>Ära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/>
        </p:nvSpPr>
        <p:spPr>
          <a:xfrm>
            <a:off x="337397" y="111723"/>
            <a:ext cx="1733469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Was </a:t>
            </a:r>
            <a:r>
              <a:rPr lang="en-US" sz="6600" b="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passiert</a:t>
            </a:r>
            <a:r>
              <a:rPr lang="en-US" sz="6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600" b="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mit</a:t>
            </a:r>
            <a:r>
              <a:rPr lang="en-US" sz="6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dem Wasser auf dem Mars </a:t>
            </a:r>
            <a:r>
              <a:rPr lang="en-US" sz="6600" b="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ohne</a:t>
            </a:r>
            <a:r>
              <a:rPr lang="en-US" sz="6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600" b="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Atmosphäre</a:t>
            </a:r>
            <a:r>
              <a:rPr lang="en-US" sz="6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6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 descr="Text box: Click button to play video"/>
          <p:cNvSpPr txBox="1"/>
          <p:nvPr/>
        </p:nvSpPr>
        <p:spPr>
          <a:xfrm>
            <a:off x="337392" y="2245522"/>
            <a:ext cx="1733469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Klicken Sie auf die Schaltfläche unten, um zum Video zu gelangen:</a:t>
            </a:r>
            <a:endParaRPr lang="en-US"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 descr="Click button to play video"/>
          <p:cNvSpPr txBox="1"/>
          <p:nvPr/>
        </p:nvSpPr>
        <p:spPr>
          <a:xfrm>
            <a:off x="6202100" y="5006500"/>
            <a:ext cx="6052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 descr="Click button to show video">
            <a:hlinkClick r:id="rId7"/>
            <a:extLst>
              <a:ext uri="{FF2B5EF4-FFF2-40B4-BE49-F238E27FC236}">
                <a16:creationId xmlns:a16="http://schemas.microsoft.com/office/drawing/2014/main" id="{4E707F7E-6912-B243-B2FA-F17026E61D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5E981-DDE2-AB4C-A0EC-28490FEBF4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 geschieht </a:t>
            </a:r>
            <a:r>
              <a:rPr lang="en-US" baseline="0" dirty="0"/>
              <a:t>mit dem Wasser auf dem Mars ohne Atmosphäre?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5E1FE-AD71-73D2-FBFF-7C3E075EF297}"/>
              </a:ext>
            </a:extLst>
          </p:cNvPr>
          <p:cNvSpPr txBox="1"/>
          <p:nvPr/>
        </p:nvSpPr>
        <p:spPr>
          <a:xfrm>
            <a:off x="7473774" y="9076047"/>
            <a:ext cx="334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/>
        </p:nvSpPr>
        <p:spPr>
          <a:xfrm>
            <a:off x="3427663" y="490537"/>
            <a:ext cx="1589175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Denkt in Gruppen darüber nach...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7" name="Google Shape;157;p7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9" name="Google Shape;159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/>
        </p:nvSpPr>
        <p:spPr>
          <a:xfrm>
            <a:off x="2818064" y="2062619"/>
            <a:ext cx="12368927" cy="675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Wie würde sich dies auf Ihren Körper auf dem Mars auswirken?</a:t>
            </a:r>
            <a:endParaRPr sz="5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en-US" sz="5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(Ihr Körper besteht zu 70 % aus Wasser!)</a:t>
            </a:r>
            <a:endParaRPr sz="5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 dirty="0">
              <a:solidFill>
                <a:srgbClr val="6BD4C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3420" marR="0" lvl="1" indent="-3467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Was können wir tun, um dies zu vermeiden? </a:t>
            </a:r>
            <a:endParaRPr sz="5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7" descr="Illustration of astronaut in space su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00111" y="4494452"/>
            <a:ext cx="265919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 descr="EU emblem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 descr="Europlanet logo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0B6C7F-610F-3440-B7E2-E777C2581F7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aseline="0" dirty="0"/>
              <a:t>Gruppenübung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0" name="Google Shape;170;p8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8"/>
          <p:cNvSpPr txBox="1"/>
          <p:nvPr/>
        </p:nvSpPr>
        <p:spPr>
          <a:xfrm>
            <a:off x="-1" y="105064"/>
            <a:ext cx="1828800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Vor 4,1 - 3,7 Milliarden Jahren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 Noachisches Zeitalter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7943386" y="2571577"/>
            <a:ext cx="9935799" cy="663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Jede Menge Vulkanismus.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Eruptionen erwärmten den Planeten, indem sie Asche und Gase in die Atmosphäre schleuderten.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vielen Becken und Kratern bildeten sich Seen.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BD4CD"/>
              </a:buClr>
              <a:buSzPts val="42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Wie sahen diese vulkanischen Regionen aus?</a:t>
            </a:r>
            <a:endParaRPr sz="4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8" descr="Illustration of erupting volcano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481" y="2571578"/>
            <a:ext cx="6005259" cy="576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 descr="EU embl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 descr="Europlanet logo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F9EC71-21C4-EB4F-90DD-C7CED7F1387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Noachisches Zeitalter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82" name="Google Shape;182;p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9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4" name="Google Shape;184;p9" descr="Image of Tharsis region on Ma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9530" y="1518910"/>
            <a:ext cx="8006090" cy="800609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 txBox="1"/>
          <p:nvPr/>
        </p:nvSpPr>
        <p:spPr>
          <a:xfrm>
            <a:off x="0" y="214990"/>
            <a:ext cx="1828800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Region Tharsis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9" descr="Volcano illustration"/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15" y="2779937"/>
            <a:ext cx="4114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 descr="Volcano illustration"/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1578" y="2779937"/>
            <a:ext cx="4114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 descr="EU emblem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 descr="Europlanet logo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3E295F-275F-2345-AFE9-38746B30DE8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Region </a:t>
            </a:r>
            <a:r>
              <a:rPr lang="en-US" dirty="0" err="1"/>
              <a:t>Tharsis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0" descr="Danakil Depression"/>
          <p:cNvPicPr preferRelativeResize="0"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58"/>
          <a:stretch/>
        </p:blipFill>
        <p:spPr>
          <a:xfrm>
            <a:off x="13163550" y="5205413"/>
            <a:ext cx="5124450" cy="5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 descr="Danakil Depression"/>
          <p:cNvPicPr preferRelativeResize="0"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465"/>
          <a:stretch/>
        </p:blipFill>
        <p:spPr>
          <a:xfrm>
            <a:off x="7943850" y="0"/>
            <a:ext cx="51244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 descr="Danakil Depression"/>
          <p:cNvPicPr preferRelativeResize="0"/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944"/>
          <a:stretch/>
        </p:blipFill>
        <p:spPr>
          <a:xfrm flipH="1">
            <a:off x="13163550" y="0"/>
            <a:ext cx="5124450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/>
        </p:nvSpPr>
        <p:spPr>
          <a:xfrm>
            <a:off x="282826" y="4554914"/>
            <a:ext cx="7565774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4400"/>
              <a:buFont typeface="Arial" panose="020B0604020202020204" pitchFamily="34" charset="0"/>
              <a:buChar char="•"/>
            </a:pPr>
            <a:r>
              <a:rPr lang="en-US" sz="42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Kann als Analogie zu vulkanischen Gebieten auf dem Mars, wie z. B. der Tharsis-Region, verwendet werden.</a:t>
            </a:r>
            <a:endParaRPr sz="4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282826" y="659728"/>
            <a:ext cx="8062771" cy="288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Danakil-Senke </a:t>
            </a:r>
            <a:r>
              <a:rPr lang="en-US" sz="720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Äthiopien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 descr="Europlanet logo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16;p11" descr="EU emblem">
            <a:extLst>
              <a:ext uri="{FF2B5EF4-FFF2-40B4-BE49-F238E27FC236}">
                <a16:creationId xmlns:a16="http://schemas.microsoft.com/office/drawing/2014/main" id="{0238B318-DF54-E74B-ABDB-26BEDAC842D2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1B876B-FC23-EF4E-9097-2842D08BD8B6}"/>
              </a:ext>
            </a:extLst>
          </p:cNvPr>
          <p:cNvSpPr txBox="1"/>
          <p:nvPr/>
        </p:nvSpPr>
        <p:spPr>
          <a:xfrm>
            <a:off x="15150193" y="54766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Bildquellen: EPN-24, Barbara </a:t>
            </a:r>
            <a:r>
              <a:rPr lang="en-US" sz="1200" dirty="0" err="1">
                <a:solidFill>
                  <a:schemeClr val="bg1"/>
                </a:solidFill>
              </a:rPr>
              <a:t>Cavalazzi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496BA8-97E6-F44B-B288-BE67F1010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Danakil-Depression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654</Words>
  <Application>Microsoft Macintosh PowerPoint</Application>
  <PresentationFormat>Custom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 Narrow</vt:lpstr>
      <vt:lpstr>Arial</vt:lpstr>
      <vt:lpstr>Arimo</vt:lpstr>
      <vt:lpstr>Calibri</vt:lpstr>
      <vt:lpstr>Office Theme</vt:lpstr>
      <vt:lpstr>Eine kurze Geschichte des Mars</vt:lpstr>
      <vt:lpstr>Zielsetzungen</vt:lpstr>
      <vt:lpstr>Mars-Zeitleiste</vt:lpstr>
      <vt:lpstr>Vor-Noachische Ära </vt:lpstr>
      <vt:lpstr>Was geschieht mit dem Wasser auf dem Mars ohne Atmosphäre?</vt:lpstr>
      <vt:lpstr>Gruppenübung</vt:lpstr>
      <vt:lpstr>Noachisches Zeitalter</vt:lpstr>
      <vt:lpstr>Region Tharsis</vt:lpstr>
      <vt:lpstr>Danakil-Depression</vt:lpstr>
      <vt:lpstr>Hesperianisches Zeitalter</vt:lpstr>
      <vt:lpstr>Amazonaszeitalter</vt:lpstr>
      <vt:lpstr>Bewohnbarkeit</vt:lpstr>
      <vt:lpstr>Rekapitulation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keywords>, docId:A54E09E52CC5C5F367D222298EE72BC4</cp:keywords>
  <cp:lastModifiedBy>Europlanet</cp:lastModifiedBy>
  <cp:revision>12</cp:revision>
  <dcterms:created xsi:type="dcterms:W3CDTF">2006-08-16T00:00:00Z</dcterms:created>
  <dcterms:modified xsi:type="dcterms:W3CDTF">2024-05-20T10:28:58Z</dcterms:modified>
</cp:coreProperties>
</file>