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fmf7o9mUMqbg8Lppaw2y6tdo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80"/>
    <p:restoredTop sz="86398"/>
  </p:normalViewPr>
  <p:slideViewPr>
    <p:cSldViewPr snapToGrid="0">
      <p:cViewPr varScale="1">
        <p:scale>
          <a:sx n="61" d="100"/>
          <a:sy n="61" d="100"/>
        </p:scale>
        <p:origin x="288" y="280"/>
      </p:cViewPr>
      <p:guideLst>
        <p:guide orient="horz" pos="21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youtu.be/D9jOp2D9N0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youtu.be/1sjIwi-klN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The Fires of Ares"/>
          <p:cNvSpPr txBox="1"/>
          <p:nvPr/>
        </p:nvSpPr>
        <p:spPr>
          <a:xfrm>
            <a:off x="2947307" y="5290198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Fires of Ares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FFDDC-B18F-AC49-8A19-14ADD79C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631" y="4162897"/>
            <a:ext cx="8526738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9000" dirty="0">
                <a:solidFill>
                  <a:schemeClr val="lt1"/>
                </a:solidFill>
                <a:sym typeface="Arial"/>
              </a:rPr>
              <a:t>Volcanoes on Mars</a:t>
            </a:r>
            <a:endParaRPr lang="en-GB" sz="9000" dirty="0">
              <a:solidFill>
                <a:schemeClr val="lt1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D71F5-1E24-694A-86FA-94036D5C3DBA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/>
        </p:nvSpPr>
        <p:spPr>
          <a:xfrm>
            <a:off x="6054400" y="674370"/>
            <a:ext cx="11480447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WHAT ABOUT MICRO-ORGANISMS?</a:t>
            </a: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 rot="356882">
            <a:off x="-2043655" y="-3240647"/>
            <a:ext cx="8538693" cy="85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cro-organisms">
            <a:extLst>
              <a:ext uri="{FF2B5EF4-FFF2-40B4-BE49-F238E27FC236}">
                <a16:creationId xmlns:a16="http://schemas.microsoft.com/office/drawing/2014/main" id="{FC826C80-DD2E-2D4F-B572-681317CC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0" y="4869377"/>
            <a:ext cx="6578067" cy="43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-organisms">
            <a:extLst>
              <a:ext uri="{FF2B5EF4-FFF2-40B4-BE49-F238E27FC236}">
                <a16:creationId xmlns:a16="http://schemas.microsoft.com/office/drawing/2014/main" id="{7330BC36-B0BC-4C45-A594-917BF991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54" y="4897724"/>
            <a:ext cx="5023947" cy="43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-organisms">
            <a:extLst>
              <a:ext uri="{FF2B5EF4-FFF2-40B4-BE49-F238E27FC236}">
                <a16:creationId xmlns:a16="http://schemas.microsoft.com/office/drawing/2014/main" id="{9FEEF6F9-AD78-7045-B88A-D72A8BA6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179" y="4869281"/>
            <a:ext cx="4387761" cy="43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BDCE6-57F9-C44C-9493-E6870F63E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6109" y="2610931"/>
            <a:ext cx="9712036" cy="1143000"/>
          </a:xfrm>
        </p:spPr>
        <p:txBody>
          <a:bodyPr>
            <a:noAutofit/>
          </a:bodyPr>
          <a:lstStyle/>
          <a:p>
            <a:pPr rtl="0"/>
            <a:r>
              <a:rPr lang="en-US" sz="8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Extremophiles!</a:t>
            </a:r>
            <a:endParaRPr lang="en-GB" sz="8000" dirty="0">
              <a:effectLst/>
            </a:endParaRPr>
          </a:p>
          <a:p>
            <a:endParaRPr lang="en-US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1" descr="EU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 descr="Image of lava"/>
          <p:cNvPicPr preferRelativeResize="0"/>
          <p:nvPr/>
        </p:nvPicPr>
        <p:blipFill rotWithShape="1">
          <a:blip r:embed="rId4">
            <a:alphaModFix/>
          </a:blip>
          <a:srcRect l="28023" t="6473" r="44177" b="27215"/>
          <a:stretch/>
        </p:blipFill>
        <p:spPr>
          <a:xfrm>
            <a:off x="10147645" y="1028700"/>
            <a:ext cx="337185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 descr="Image of a volcano."/>
          <p:cNvPicPr preferRelativeResize="0"/>
          <p:nvPr/>
        </p:nvPicPr>
        <p:blipFill rotWithShape="1">
          <a:blip r:embed="rId5">
            <a:alphaModFix/>
          </a:blip>
          <a:srcRect l="17491" r="48332" b="23569"/>
          <a:stretch/>
        </p:blipFill>
        <p:spPr>
          <a:xfrm>
            <a:off x="6414208" y="1028700"/>
            <a:ext cx="3371850" cy="452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6" name="Google Shape;236;p11" descr="1. Understand the type of volanoes found on Mars and how they formed.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9" name="Google Shape;239;p1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1" descr="Image of DNA."/>
          <p:cNvPicPr preferRelativeResize="0"/>
          <p:nvPr/>
        </p:nvPicPr>
        <p:blipFill rotWithShape="1">
          <a:blip r:embed="rId7">
            <a:alphaModFix/>
          </a:blip>
          <a:srcRect l="25656" r="31851"/>
          <a:stretch/>
        </p:blipFill>
        <p:spPr>
          <a:xfrm>
            <a:off x="13887450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3" name="Google Shape;243;p1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4" name="Google Shape;244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23918"/>
            <a:ext cx="2680408" cy="3141336"/>
            <a:chOff x="0" y="-28575"/>
            <a:chExt cx="3573877" cy="4188448"/>
          </a:xfrm>
        </p:grpSpPr>
        <p:sp>
          <p:nvSpPr>
            <p:cNvPr id="247" name="Google Shape;247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1" descr="Understand the type of volcanoes found on Mars and how they formed"/>
            <p:cNvSpPr txBox="1"/>
            <p:nvPr/>
          </p:nvSpPr>
          <p:spPr>
            <a:xfrm>
              <a:off x="0" y="913753"/>
              <a:ext cx="3548477" cy="324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Understand the type of volcanoes found on Mars and how they formed.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3141336"/>
            <a:chOff x="0" y="-28575"/>
            <a:chExt cx="3573877" cy="4188448"/>
          </a:xfrm>
        </p:grpSpPr>
        <p:sp>
          <p:nvSpPr>
            <p:cNvPr id="250" name="Google Shape;250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 descr="Explain what convection is and why it occurs in a volcano.&#13;&#10;"/>
            <p:cNvSpPr txBox="1"/>
            <p:nvPr/>
          </p:nvSpPr>
          <p:spPr>
            <a:xfrm>
              <a:off x="0" y="913753"/>
              <a:ext cx="3548477" cy="324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Explain what convection is and why it occurs in a volcano.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3141336"/>
            <a:chOff x="0" y="-28575"/>
            <a:chExt cx="3573877" cy="4188448"/>
          </a:xfrm>
        </p:grpSpPr>
        <p:sp>
          <p:nvSpPr>
            <p:cNvPr id="253" name="Google Shape;253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 descr="Determine the habitability of volcanoes (on Earth and Mars!).&#13;&#10;"/>
            <p:cNvSpPr txBox="1"/>
            <p:nvPr/>
          </p:nvSpPr>
          <p:spPr>
            <a:xfrm>
              <a:off x="0" y="913753"/>
              <a:ext cx="3548477" cy="324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Determine the habitability of volcanoes (on Earth and Mars!).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62211" y="8091027"/>
            <a:ext cx="17426546" cy="1680845"/>
            <a:chOff x="0" y="2229274"/>
            <a:chExt cx="23235394" cy="2241126"/>
          </a:xfrm>
        </p:grpSpPr>
        <p:sp>
          <p:nvSpPr>
            <p:cNvPr id="257" name="Google Shape;257;p11"/>
            <p:cNvSpPr txBox="1"/>
            <p:nvPr/>
          </p:nvSpPr>
          <p:spPr>
            <a:xfrm>
              <a:off x="0" y="2229274"/>
              <a:ext cx="5445389" cy="1280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Now we can...</a:t>
              </a:r>
              <a:endPara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1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4790C-049B-F748-91FD-1917BFF6CD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003065" y="652952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E2EDF1"/>
                </a:solidFill>
                <a:sym typeface="Arial"/>
              </a:rPr>
              <a:t>Recap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3625529"/>
            <a:ext cx="7690558" cy="5051895"/>
            <a:chOff x="0" y="1824139"/>
            <a:chExt cx="10254077" cy="6735860"/>
          </a:xfrm>
        </p:grpSpPr>
        <p:sp>
          <p:nvSpPr>
            <p:cNvPr id="104" name="Google Shape;104;p2" descr="By the end of this lesson, you will be able to: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1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By the end of this lesson, you will be able to: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 descr="Understand how volcanoes form&#13;&#10;Explain what convection is and why we would find it inside a volcano&#13;&#10;Determine the habitability of volcanoes on both Earth and Mars&#13;&#10;"/>
            <p:cNvSpPr txBox="1"/>
            <p:nvPr/>
          </p:nvSpPr>
          <p:spPr>
            <a:xfrm>
              <a:off x="0" y="3943351"/>
              <a:ext cx="10254077" cy="4616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n-US" sz="3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Understand how volcanoes form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n-US" sz="3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Explain what convection is and why we would find it inside a volcano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n-US" sz="3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Determine the habitability of volcanoes on both Earth and Mars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7" name="Google Shape;107;p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2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8622E-F642-8041-8440-5DC768FF87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98" y="2634963"/>
            <a:ext cx="6289963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7800" b="1" dirty="0">
                <a:solidFill>
                  <a:srgbClr val="04345C"/>
                </a:solidFill>
                <a:sym typeface="Arial"/>
              </a:rPr>
              <a:t>Objectives</a:t>
            </a:r>
            <a:endParaRPr lang="en-GB" sz="7800" b="1" dirty="0">
              <a:solidFill>
                <a:srgbClr val="04345C"/>
              </a:solidFill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1" cy="1946599"/>
            <a:chOff x="330200" y="1240688"/>
            <a:chExt cx="24384001" cy="2595465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1240688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/>
            <p:nvPr/>
          </p:nvSpPr>
          <p:spPr>
            <a:xfrm>
              <a:off x="330200" y="2464553"/>
              <a:ext cx="24384001" cy="13716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2" name="Google Shape;122;p3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32643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nder cone volcano">
            <a:extLst>
              <a:ext uri="{FF2B5EF4-FFF2-40B4-BE49-F238E27FC236}">
                <a16:creationId xmlns:a16="http://schemas.microsoft.com/office/drawing/2014/main" id="{8846996C-DCC9-6C40-9827-EE6B8F26F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195" y="1409946"/>
            <a:ext cx="6802289" cy="6802289"/>
          </a:xfrm>
          <a:prstGeom prst="rect">
            <a:avLst/>
          </a:prstGeom>
        </p:spPr>
      </p:pic>
      <p:pic>
        <p:nvPicPr>
          <p:cNvPr id="9" name="Picture 8" descr="Composite volcano">
            <a:extLst>
              <a:ext uri="{FF2B5EF4-FFF2-40B4-BE49-F238E27FC236}">
                <a16:creationId xmlns:a16="http://schemas.microsoft.com/office/drawing/2014/main" id="{4AC92B92-A77B-1040-9F14-B843719FC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866" y="1359649"/>
            <a:ext cx="6404024" cy="6404024"/>
          </a:xfrm>
          <a:prstGeom prst="rect">
            <a:avLst/>
          </a:prstGeom>
        </p:spPr>
      </p:pic>
      <p:pic>
        <p:nvPicPr>
          <p:cNvPr id="11" name="Picture 10" descr="Shield volcano">
            <a:extLst>
              <a:ext uri="{FF2B5EF4-FFF2-40B4-BE49-F238E27FC236}">
                <a16:creationId xmlns:a16="http://schemas.microsoft.com/office/drawing/2014/main" id="{0CF28EB8-730C-E848-A410-CBC5E6CAD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728" y="2231761"/>
            <a:ext cx="6264539" cy="6264539"/>
          </a:xfrm>
          <a:prstGeom prst="rect">
            <a:avLst/>
          </a:prstGeom>
        </p:spPr>
      </p:pic>
      <p:sp>
        <p:nvSpPr>
          <p:cNvPr id="22" name="Google Shape;175;p7">
            <a:extLst>
              <a:ext uri="{FF2B5EF4-FFF2-40B4-BE49-F238E27FC236}">
                <a16:creationId xmlns:a16="http://schemas.microsoft.com/office/drawing/2014/main" id="{53B3C5FD-8636-5448-B4FD-222B6C84650D}"/>
              </a:ext>
            </a:extLst>
          </p:cNvPr>
          <p:cNvSpPr txBox="1"/>
          <p:nvPr/>
        </p:nvSpPr>
        <p:spPr>
          <a:xfrm>
            <a:off x="1311680" y="6989737"/>
            <a:ext cx="365893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Composite Volcano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E02D9C1D-CAB6-7C44-B8F5-06E9830F1B81}"/>
              </a:ext>
            </a:extLst>
          </p:cNvPr>
          <p:cNvSpPr txBox="1"/>
          <p:nvPr/>
        </p:nvSpPr>
        <p:spPr>
          <a:xfrm>
            <a:off x="7179975" y="6989736"/>
            <a:ext cx="400514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Cinder Cone Volcano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75;p7">
            <a:extLst>
              <a:ext uri="{FF2B5EF4-FFF2-40B4-BE49-F238E27FC236}">
                <a16:creationId xmlns:a16="http://schemas.microsoft.com/office/drawing/2014/main" id="{172A6C76-45C9-3C4A-967E-FAF586A74CFA}"/>
              </a:ext>
            </a:extLst>
          </p:cNvPr>
          <p:cNvSpPr txBox="1"/>
          <p:nvPr/>
        </p:nvSpPr>
        <p:spPr>
          <a:xfrm>
            <a:off x="13749121" y="6989735"/>
            <a:ext cx="2885572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Shield Volcano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DE0EC-F6D0-9F46-83A9-7E750AFAF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143" y="985918"/>
            <a:ext cx="8229600" cy="1143000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rgbClr val="E2EDF1"/>
                </a:solidFill>
                <a:sym typeface="Arial"/>
              </a:rPr>
              <a:t>Types of Volcano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8340401"/>
            <a:ext cx="2924935" cy="11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258300"/>
            <a:ext cx="18288001" cy="10287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Image of Olympus 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8005" y="2111797"/>
            <a:ext cx="6684756" cy="6218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4" name="Google Shape;13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Europlane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3157508" y="8367401"/>
            <a:ext cx="2606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credit: NASA</a:t>
            </a:r>
            <a:endParaRPr/>
          </a:p>
        </p:txBody>
      </p:sp>
      <p:pic>
        <p:nvPicPr>
          <p:cNvPr id="3" name="Picture 2" descr="Comparison of Olympus Mons and Mount Everest.">
            <a:extLst>
              <a:ext uri="{FF2B5EF4-FFF2-40B4-BE49-F238E27FC236}">
                <a16:creationId xmlns:a16="http://schemas.microsoft.com/office/drawing/2014/main" id="{D6653BC0-C6F9-3C4D-B413-1F00A8DA2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15" y="3087417"/>
            <a:ext cx="9979964" cy="449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4255B-4E21-FC4A-8777-EBDFE9E30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88892" y="659325"/>
            <a:ext cx="12898582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Olympus Mons: Shield Volcano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016895"/>
            <a:ext cx="17426546" cy="1680845"/>
            <a:chOff x="0" y="2229274"/>
            <a:chExt cx="23235394" cy="2241126"/>
          </a:xfrm>
        </p:grpSpPr>
        <p:sp>
          <p:nvSpPr>
            <p:cNvPr id="144" name="Google Shape;144;p5"/>
            <p:cNvSpPr txBox="1"/>
            <p:nvPr/>
          </p:nvSpPr>
          <p:spPr>
            <a:xfrm>
              <a:off x="0" y="2229274"/>
              <a:ext cx="23235394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0000"/>
                </a:lnSpc>
                <a:buSzPts val="3800"/>
              </a:pPr>
              <a:r>
                <a:rPr lang="en-US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Click button below to link to video:</a:t>
              </a:r>
              <a:endParaRPr lang="en-US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65234" y="1429040"/>
            <a:ext cx="6706861" cy="1184600"/>
            <a:chOff x="0" y="0"/>
            <a:chExt cx="8942482" cy="1579466"/>
          </a:xfrm>
        </p:grpSpPr>
        <p:pic>
          <p:nvPicPr>
            <p:cNvPr id="148" name="Google Shape;14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42568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43989"/>
              <a:ext cx="2556732" cy="1035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5" descr="Click button to play video."/>
          <p:cNvSpPr txBox="1"/>
          <p:nvPr/>
        </p:nvSpPr>
        <p:spPr>
          <a:xfrm>
            <a:off x="5529575" y="4981575"/>
            <a:ext cx="6600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endParaRPr sz="15000" b="0" i="0" u="sng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lick button to play video">
            <a:hlinkClick r:id="rId7"/>
            <a:extLst>
              <a:ext uri="{FF2B5EF4-FFF2-40B4-BE49-F238E27FC236}">
                <a16:creationId xmlns:a16="http://schemas.microsoft.com/office/drawing/2014/main" id="{CAA7ED20-479C-7A4D-8BA2-66AFF402EC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CF707-17BC-B748-8770-A55C8D3E42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1" y="967363"/>
            <a:ext cx="12150436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Shield Volcanoes Form?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 descr="Europlanet 2024 RI planetary analogue field site: Microbial sampling at Eyjafjallajökull lava field."/>
          <p:cNvPicPr preferRelativeResize="0"/>
          <p:nvPr/>
        </p:nvPicPr>
        <p:blipFill rotWithShape="1">
          <a:blip r:embed="rId3"/>
          <a:srcRect l="23486" r="39400"/>
          <a:stretch/>
        </p:blipFill>
        <p:spPr>
          <a:xfrm>
            <a:off x="7943850" y="0"/>
            <a:ext cx="51244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Europlanet 2024 RI planetary analogue field site:Geothermal field at Krysuvik, Iceland."/>
          <p:cNvPicPr preferRelativeResize="0"/>
          <p:nvPr/>
        </p:nvPicPr>
        <p:blipFill rotWithShape="1">
          <a:blip r:embed="rId4"/>
          <a:srcRect l="24330"/>
          <a:stretch/>
        </p:blipFill>
        <p:spPr>
          <a:xfrm>
            <a:off x="13163550" y="0"/>
            <a:ext cx="512445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Europlanet 2024 RI planetary analogue field site: Source of the Morilla sub-glacial river, Iceland."/>
          <p:cNvPicPr preferRelativeResize="0"/>
          <p:nvPr/>
        </p:nvPicPr>
        <p:blipFill rotWithShape="1">
          <a:blip r:embed="rId5"/>
          <a:srcRect l="5927" t="-540" r="18475" b="540"/>
          <a:stretch/>
        </p:blipFill>
        <p:spPr>
          <a:xfrm>
            <a:off x="13163550" y="5191125"/>
            <a:ext cx="512445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441306" y="4880600"/>
            <a:ext cx="609524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Can be used as analogues to volcanic areas of Mars, such as </a:t>
            </a:r>
            <a:r>
              <a:rPr lang="en-US" sz="3600" b="1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Olympus Mons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458EE6-1397-304D-B3B0-4999FC73CAAE}"/>
              </a:ext>
            </a:extLst>
          </p:cNvPr>
          <p:cNvSpPr txBox="1"/>
          <p:nvPr/>
        </p:nvSpPr>
        <p:spPr>
          <a:xfrm>
            <a:off x="15043358" y="0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 sources: Europlanet 2024 RI,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Matis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640FE-0685-2645-8A60-0A60C597B0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85750" y="1128451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8000" b="1" dirty="0">
                <a:solidFill>
                  <a:srgbClr val="6BD4CD"/>
                </a:solidFill>
                <a:sym typeface="Arial"/>
              </a:rPr>
              <a:t>Iceland Field Sites</a:t>
            </a:r>
            <a:endParaRPr lang="en-GB" sz="8000" b="1" dirty="0">
              <a:solidFill>
                <a:srgbClr val="6BD4CD"/>
              </a:solidFill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5400000">
            <a:off x="14030713" y="619545"/>
            <a:ext cx="3228588" cy="32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 amt="43000"/>
          </a:blip>
          <a:srcRect/>
          <a:stretch/>
        </p:blipFill>
        <p:spPr>
          <a:xfrm>
            <a:off x="14510170" y="6766166"/>
            <a:ext cx="2749130" cy="274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onvection in a volcano">
            <a:extLst>
              <a:ext uri="{FF2B5EF4-FFF2-40B4-BE49-F238E27FC236}">
                <a16:creationId xmlns:a16="http://schemas.microsoft.com/office/drawing/2014/main" id="{1A52FFB7-6597-DC4B-82C7-C6D5DE679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75" y="268364"/>
            <a:ext cx="10287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371B9-8014-784F-8472-73E809B88A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10146" y="131160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Convection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016895"/>
            <a:ext cx="17426546" cy="1680845"/>
            <a:chOff x="0" y="2229274"/>
            <a:chExt cx="23235394" cy="2241126"/>
          </a:xfrm>
        </p:grpSpPr>
        <p:sp>
          <p:nvSpPr>
            <p:cNvPr id="191" name="Google Shape;191;p8"/>
            <p:cNvSpPr txBox="1"/>
            <p:nvPr/>
          </p:nvSpPr>
          <p:spPr>
            <a:xfrm>
              <a:off x="0" y="2229274"/>
              <a:ext cx="23235394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Click button below to link to video: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65234" y="1429040"/>
            <a:ext cx="6706861" cy="1184600"/>
            <a:chOff x="0" y="0"/>
            <a:chExt cx="8942482" cy="1579466"/>
          </a:xfrm>
        </p:grpSpPr>
        <p:pic>
          <p:nvPicPr>
            <p:cNvPr id="195" name="Google Shape;19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42568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43989"/>
              <a:ext cx="2556732" cy="10354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ick button to play video">
            <a:hlinkClick r:id="rId7"/>
            <a:extLst>
              <a:ext uri="{FF2B5EF4-FFF2-40B4-BE49-F238E27FC236}">
                <a16:creationId xmlns:a16="http://schemas.microsoft.com/office/drawing/2014/main" id="{D4A87C10-177E-F64D-B120-9CF29B86D0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43FA6-A167-BB45-B2E2-76BC45517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901" y="970251"/>
            <a:ext cx="10774915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convection work?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291819"/>
            <a:ext cx="17426546" cy="1680845"/>
            <a:chOff x="0" y="2229273"/>
            <a:chExt cx="23235394" cy="2241127"/>
          </a:xfrm>
        </p:grpSpPr>
        <p:sp>
          <p:nvSpPr>
            <p:cNvPr id="206" name="Google Shape;206;p9"/>
            <p:cNvSpPr txBox="1"/>
            <p:nvPr/>
          </p:nvSpPr>
          <p:spPr>
            <a:xfrm>
              <a:off x="0" y="2229273"/>
              <a:ext cx="23235394" cy="799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33" y="1707356"/>
            <a:ext cx="17857267" cy="6080742"/>
            <a:chOff x="8" y="-9525"/>
            <a:chExt cx="23809689" cy="8107657"/>
          </a:xfrm>
        </p:grpSpPr>
        <p:sp>
          <p:nvSpPr>
            <p:cNvPr id="209" name="Google Shape;209;p9"/>
            <p:cNvSpPr txBox="1"/>
            <p:nvPr/>
          </p:nvSpPr>
          <p:spPr>
            <a:xfrm>
              <a:off x="8" y="-9525"/>
              <a:ext cx="23235386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574303" y="2652871"/>
              <a:ext cx="23235394" cy="1440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Remember that:</a:t>
              </a:r>
              <a:endParaRPr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238685" y="4035481"/>
              <a:ext cx="12486440" cy="406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93420" marR="0" lvl="1" indent="-34671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D4CD"/>
                </a:buClr>
                <a:buSzPts val="4200"/>
                <a:buFont typeface="Arial"/>
                <a:buChar char="•"/>
              </a:pPr>
              <a:r>
                <a:rPr lang="en-US" sz="4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Volcanoes spew out hot, acidic lava!</a:t>
              </a:r>
              <a:endParaRPr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93420" marR="0" lvl="1" indent="-34671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D4CD"/>
                </a:buClr>
                <a:buSzPts val="4200"/>
                <a:buFont typeface="Arial"/>
                <a:buChar char="•"/>
              </a:pPr>
              <a:r>
                <a:rPr lang="en-US" sz="4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The inside of a volcano is under a lot of pressure!</a:t>
              </a:r>
              <a:endParaRPr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Extremophile">
            <a:extLst>
              <a:ext uri="{FF2B5EF4-FFF2-40B4-BE49-F238E27FC236}">
                <a16:creationId xmlns:a16="http://schemas.microsoft.com/office/drawing/2014/main" id="{6F770EA3-D6E7-7B41-AAB5-66B70F87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67" y="4524968"/>
            <a:ext cx="4037714" cy="4037714"/>
          </a:xfrm>
          <a:prstGeom prst="rect">
            <a:avLst/>
          </a:prstGeom>
        </p:spPr>
      </p:pic>
      <p:pic>
        <p:nvPicPr>
          <p:cNvPr id="17" name="Picture 16" descr="Extremophile">
            <a:extLst>
              <a:ext uri="{FF2B5EF4-FFF2-40B4-BE49-F238E27FC236}">
                <a16:creationId xmlns:a16="http://schemas.microsoft.com/office/drawing/2014/main" id="{367C1029-584D-2040-BACD-7B0B29B53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205" y="3379376"/>
            <a:ext cx="2171257" cy="2171257"/>
          </a:xfrm>
          <a:prstGeom prst="rect">
            <a:avLst/>
          </a:prstGeom>
        </p:spPr>
      </p:pic>
      <p:pic>
        <p:nvPicPr>
          <p:cNvPr id="18" name="Picture 17" descr="Extremophile">
            <a:extLst>
              <a:ext uri="{FF2B5EF4-FFF2-40B4-BE49-F238E27FC236}">
                <a16:creationId xmlns:a16="http://schemas.microsoft.com/office/drawing/2014/main" id="{31D10C60-C32B-BD41-8B8C-D1BCBE39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839" y="5762032"/>
            <a:ext cx="2171257" cy="2171257"/>
          </a:xfrm>
          <a:prstGeom prst="rect">
            <a:avLst/>
          </a:prstGeom>
        </p:spPr>
      </p:pic>
      <p:grpSp>
        <p:nvGrpSpPr>
          <p:cNvPr id="19" name="Google Shape;134;p27">
            <a:extLst>
              <a:ext uri="{FF2B5EF4-FFF2-40B4-BE49-F238E27FC236}">
                <a16:creationId xmlns:a16="http://schemas.microsoft.com/office/drawing/2014/main" id="{177D8DD1-C92C-8141-A2DC-7C28F7A82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" name="Google Shape;135;p27">
              <a:extLst>
                <a:ext uri="{FF2B5EF4-FFF2-40B4-BE49-F238E27FC236}">
                  <a16:creationId xmlns:a16="http://schemas.microsoft.com/office/drawing/2014/main" id="{310EC66D-1B02-7346-A129-6E44D000AAA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36;p27">
              <a:extLst>
                <a:ext uri="{FF2B5EF4-FFF2-40B4-BE49-F238E27FC236}">
                  <a16:creationId xmlns:a16="http://schemas.microsoft.com/office/drawing/2014/main" id="{77926B11-28EE-634D-8AD7-D9BD1E01FF1B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38;p27" descr="EU emblem">
            <a:extLst>
              <a:ext uri="{FF2B5EF4-FFF2-40B4-BE49-F238E27FC236}">
                <a16:creationId xmlns:a16="http://schemas.microsoft.com/office/drawing/2014/main" id="{E48739EB-3065-E34F-BFB9-D5CE3F7A0B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9;p27" descr="Europlanet logo">
            <a:extLst>
              <a:ext uri="{FF2B5EF4-FFF2-40B4-BE49-F238E27FC236}">
                <a16:creationId xmlns:a16="http://schemas.microsoft.com/office/drawing/2014/main" id="{34AA340E-4F8B-5045-93BB-E176D07B32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EE141-76B3-6D4D-B06B-751282A2A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600" y="1336274"/>
            <a:ext cx="17719963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on Mars? </a:t>
            </a:r>
            <a:r>
              <a:rPr lang="en-US" sz="7000" dirty="0">
                <a:solidFill>
                  <a:srgbClr val="6BD4CD"/>
                </a:solidFill>
              </a:rPr>
              <a:t>Do you think any kind of life could survive inside volcanoes? </a:t>
            </a: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235</Words>
  <Application>Microsoft Macintosh PowerPoint</Application>
  <PresentationFormat>Custom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Montserrat</vt:lpstr>
      <vt:lpstr>Office Theme</vt:lpstr>
      <vt:lpstr>Volcanoes on Mars </vt:lpstr>
      <vt:lpstr>Objectives </vt:lpstr>
      <vt:lpstr>Types of Volcano </vt:lpstr>
      <vt:lpstr>Olympus Mons: Shield Volcano </vt:lpstr>
      <vt:lpstr>How do Shield Volcanoes Form? </vt:lpstr>
      <vt:lpstr>Iceland Field Sites </vt:lpstr>
      <vt:lpstr>Convection </vt:lpstr>
      <vt:lpstr>How does convection work? </vt:lpstr>
      <vt:lpstr>Life on Mars? Do you think any kind of life could survive inside volcanoes? </vt:lpstr>
      <vt:lpstr>The Extremophiles! 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Cane</dc:creator>
  <cp:lastModifiedBy>Anita Heward</cp:lastModifiedBy>
  <cp:revision>12</cp:revision>
  <dcterms:created xsi:type="dcterms:W3CDTF">2006-08-16T00:00:00Z</dcterms:created>
  <dcterms:modified xsi:type="dcterms:W3CDTF">2021-04-29T07:47:20Z</dcterms:modified>
</cp:coreProperties>
</file>